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1"/>
  </p:sldMasterIdLst>
  <p:notesMasterIdLst>
    <p:notesMasterId r:id="rId44"/>
  </p:notesMasterIdLst>
  <p:handoutMasterIdLst>
    <p:handoutMasterId r:id="rId45"/>
  </p:handoutMasterIdLst>
  <p:sldIdLst>
    <p:sldId id="360" r:id="rId2"/>
    <p:sldId id="361" r:id="rId3"/>
    <p:sldId id="685" r:id="rId4"/>
    <p:sldId id="683" r:id="rId5"/>
    <p:sldId id="694" r:id="rId6"/>
    <p:sldId id="684" r:id="rId7"/>
    <p:sldId id="687" r:id="rId8"/>
    <p:sldId id="688" r:id="rId9"/>
    <p:sldId id="689" r:id="rId10"/>
    <p:sldId id="690" r:id="rId11"/>
    <p:sldId id="691" r:id="rId12"/>
    <p:sldId id="692" r:id="rId13"/>
    <p:sldId id="719" r:id="rId14"/>
    <p:sldId id="720" r:id="rId15"/>
    <p:sldId id="695" r:id="rId16"/>
    <p:sldId id="696" r:id="rId17"/>
    <p:sldId id="697" r:id="rId18"/>
    <p:sldId id="698" r:id="rId19"/>
    <p:sldId id="702" r:id="rId20"/>
    <p:sldId id="704" r:id="rId21"/>
    <p:sldId id="705" r:id="rId22"/>
    <p:sldId id="706" r:id="rId23"/>
    <p:sldId id="505" r:id="rId24"/>
    <p:sldId id="621" r:id="rId25"/>
    <p:sldId id="513" r:id="rId26"/>
    <p:sldId id="516" r:id="rId27"/>
    <p:sldId id="515" r:id="rId28"/>
    <p:sldId id="521" r:id="rId29"/>
    <p:sldId id="630" r:id="rId30"/>
    <p:sldId id="707" r:id="rId31"/>
    <p:sldId id="721" r:id="rId32"/>
    <p:sldId id="728" r:id="rId33"/>
    <p:sldId id="680" r:id="rId34"/>
    <p:sldId id="723" r:id="rId35"/>
    <p:sldId id="713" r:id="rId36"/>
    <p:sldId id="714" r:id="rId37"/>
    <p:sldId id="715" r:id="rId38"/>
    <p:sldId id="681" r:id="rId39"/>
    <p:sldId id="682" r:id="rId40"/>
    <p:sldId id="724" r:id="rId41"/>
    <p:sldId id="725" r:id="rId42"/>
    <p:sldId id="717" r:id="rId43"/>
  </p:sldIdLst>
  <p:sldSz cx="9144000" cy="6858000" type="screen4x3"/>
  <p:notesSz cx="6797675" cy="987425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CEB98"/>
    <a:srgbClr val="99CCFF"/>
    <a:srgbClr val="000000"/>
    <a:srgbClr val="FF0000"/>
    <a:srgbClr val="C0C0C0"/>
    <a:srgbClr val="DDDDDD"/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7CE84F3-28C3-443E-9E96-99CF82512B78}" styleName="어두운 스타일 1 - 강조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903" autoAdjust="0"/>
    <p:restoredTop sz="87638" autoAdjust="0"/>
  </p:normalViewPr>
  <p:slideViewPr>
    <p:cSldViewPr>
      <p:cViewPr varScale="1">
        <p:scale>
          <a:sx n="94" d="100"/>
          <a:sy n="94" d="100"/>
        </p:scale>
        <p:origin x="-582" y="-102"/>
      </p:cViewPr>
      <p:guideLst>
        <p:guide orient="horz" pos="2387"/>
        <p:guide orient="horz" pos="432"/>
        <p:guide orient="horz" pos="4080"/>
        <p:guide orient="horz" pos="720"/>
        <p:guide orient="horz" pos="1933"/>
        <p:guide pos="2880"/>
        <p:guide pos="5148"/>
        <p:guide pos="5465"/>
        <p:guide pos="295"/>
        <p:guide pos="6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&#48148;&#53461;%20&#54868;&#47732;\&#45824;&#44172;%20&#44536;&#47000;&#54532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>
        <c:manualLayout>
          <c:layoutTarget val="inner"/>
          <c:xMode val="edge"/>
          <c:yMode val="edge"/>
          <c:x val="0.10725831146106736"/>
          <c:y val="3.9138397958705218E-2"/>
          <c:w val="0.69504058797572565"/>
          <c:h val="0.84058755081061076"/>
        </c:manualLayout>
      </c:layout>
      <c:barChart>
        <c:barDir val="col"/>
        <c:grouping val="clustered"/>
        <c:ser>
          <c:idx val="0"/>
          <c:order val="0"/>
          <c:tx>
            <c:v>생산량(톤)</c:v>
          </c:tx>
          <c:spPr>
            <a:solidFill>
              <a:srgbClr val="0070C0"/>
            </a:solidFill>
          </c:spPr>
          <c:dPt>
            <c:idx val="7"/>
            <c:spPr>
              <a:solidFill>
                <a:srgbClr val="CC9900"/>
              </a:solidFill>
            </c:spPr>
          </c:dPt>
          <c:cat>
            <c:numRef>
              <c:f>Sheet3!$D$11:$M$11</c:f>
              <c:numCache>
                <c:formatCode>General</c:formatCod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numCache>
            </c:numRef>
          </c:cat>
          <c:val>
            <c:numRef>
              <c:f>Sheet3!$D$12:$M$12</c:f>
              <c:numCache>
                <c:formatCode>_-* #,##0_-;\-* #,##0_-;_-* "-"_-;_-@_-</c:formatCode>
                <c:ptCount val="10"/>
                <c:pt idx="0">
                  <c:v>623.75099999999998</c:v>
                </c:pt>
                <c:pt idx="1">
                  <c:v>946.84399999999948</c:v>
                </c:pt>
                <c:pt idx="2">
                  <c:v>848.27400000000353</c:v>
                </c:pt>
                <c:pt idx="3">
                  <c:v>1417.28</c:v>
                </c:pt>
                <c:pt idx="4">
                  <c:v>1743.4670000000001</c:v>
                </c:pt>
                <c:pt idx="5">
                  <c:v>1928.8639999999998</c:v>
                </c:pt>
                <c:pt idx="6">
                  <c:v>2540.9160000000002</c:v>
                </c:pt>
                <c:pt idx="7">
                  <c:v>3431.5810000000001</c:v>
                </c:pt>
                <c:pt idx="8">
                  <c:v>2315.7939999999999</c:v>
                </c:pt>
                <c:pt idx="9">
                  <c:v>1539.557</c:v>
                </c:pt>
              </c:numCache>
            </c:numRef>
          </c:val>
        </c:ser>
        <c:gapWidth val="90"/>
        <c:axId val="110793856"/>
        <c:axId val="110795776"/>
      </c:barChart>
      <c:lineChart>
        <c:grouping val="standard"/>
        <c:ser>
          <c:idx val="1"/>
          <c:order val="1"/>
          <c:tx>
            <c:v>금액(천만원)</c:v>
          </c:tx>
          <c:spPr>
            <a:ln>
              <a:solidFill>
                <a:srgbClr val="669900"/>
              </a:solidFill>
            </a:ln>
          </c:spPr>
          <c:marker>
            <c:spPr>
              <a:solidFill>
                <a:srgbClr val="FFFF00"/>
              </a:solidFill>
              <a:ln>
                <a:solidFill>
                  <a:srgbClr val="669900"/>
                </a:solidFill>
              </a:ln>
            </c:spPr>
          </c:marker>
          <c:val>
            <c:numRef>
              <c:f>Sheet3!$D$15:$M$15</c:f>
              <c:numCache>
                <c:formatCode>_-* #,##0_-;\-* #,##0_-;_-* "-"_-;_-@_-</c:formatCode>
                <c:ptCount val="10"/>
                <c:pt idx="0">
                  <c:v>790.49590000000001</c:v>
                </c:pt>
                <c:pt idx="1">
                  <c:v>924.39089999999999</c:v>
                </c:pt>
                <c:pt idx="2">
                  <c:v>1096.3930999999998</c:v>
                </c:pt>
                <c:pt idx="3">
                  <c:v>1607.5679</c:v>
                </c:pt>
                <c:pt idx="4">
                  <c:v>2132.0873999999999</c:v>
                </c:pt>
                <c:pt idx="5">
                  <c:v>2128.7543000000001</c:v>
                </c:pt>
                <c:pt idx="6">
                  <c:v>2801.0383999999999</c:v>
                </c:pt>
                <c:pt idx="7">
                  <c:v>3064.3029000000001</c:v>
                </c:pt>
                <c:pt idx="8">
                  <c:v>3534.8687</c:v>
                </c:pt>
                <c:pt idx="9">
                  <c:v>2719.9576999999999</c:v>
                </c:pt>
              </c:numCache>
            </c:numRef>
          </c:val>
        </c:ser>
        <c:marker val="1"/>
        <c:axId val="110793856"/>
        <c:axId val="110795776"/>
      </c:lineChart>
      <c:catAx>
        <c:axId val="11079385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5776"/>
        <c:crosses val="autoZero"/>
        <c:auto val="1"/>
        <c:lblAlgn val="ctr"/>
        <c:lblOffset val="100"/>
      </c:catAx>
      <c:valAx>
        <c:axId val="110795776"/>
        <c:scaling>
          <c:orientation val="minMax"/>
        </c:scaling>
        <c:axPos val="l"/>
        <c:numFmt formatCode="_-* #,##0_-;\-* #,##0_-;_-* &quot;-&quot;_-;_-@_-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3856"/>
        <c:crosses val="autoZero"/>
        <c:crossBetween val="between"/>
      </c:valAx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c:spPr>
    </c:plotArea>
    <c:legend>
      <c:legendPos val="r"/>
      <c:layout>
        <c:manualLayout>
          <c:xMode val="edge"/>
          <c:yMode val="edge"/>
          <c:x val="0.26126543209876529"/>
          <c:y val="2.7277176834010017E-2"/>
          <c:w val="0.48410493827160989"/>
          <c:h val="0.1343122368153333"/>
        </c:manualLayout>
      </c:layout>
      <c:txPr>
        <a:bodyPr/>
        <a:lstStyle/>
        <a:p>
          <a:pPr>
            <a:defRPr sz="1400">
              <a:latin typeface="HY견고딕" pitchFamily="18" charset="-127"/>
              <a:ea typeface="HY견고딕" pitchFamily="18" charset="-127"/>
            </a:defRPr>
          </a:pPr>
          <a:endParaRPr lang="ko-KR"/>
        </a:p>
      </c:txPr>
    </c:legend>
    <c:plotVisOnly val="1"/>
    <c:dispBlanksAs val="gap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EB719-A2A4-4408-AE36-353DA4083FBC}" type="datetimeFigureOut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638741-39ED-4D9D-8202-3883FB67F2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ko-KR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3950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690269"/>
            <a:ext cx="5438140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F063930-9571-4E9F-928C-093B4A196B9B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14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38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39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41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576513"/>
            <a:ext cx="7772400" cy="579437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401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01412" name="Rectangle 4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94C0C8A-6005-4078-874D-E0596B6B9211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141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0141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BE78DE1-E45C-4319-8E59-0D3ED339C076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  <p:pic>
        <p:nvPicPr>
          <p:cNvPr id="401420" name="Picture 12" descr="logo_cdesign5-white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115888"/>
            <a:ext cx="1800225" cy="3603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2BF89C2-D0B6-4A44-B8DB-D703AFCF2AD6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661C8-1D4D-41CB-A224-3394244566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D322F5-A045-4042-AE56-CE764815D86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50CDF6-1AD0-4B1B-971E-3364270020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11188" y="1125538"/>
            <a:ext cx="3884612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125538"/>
            <a:ext cx="3884613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7AD007-5DC3-4C48-BD2B-79C586E8C3D0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02FC22-204D-4D2C-A357-A486C7A1641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03DDE9-D0BB-4645-AD06-A33822336C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2D90C8-F67D-44F3-B272-6CC88494105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A5AD16-8423-490C-B17E-035F8AFF249F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4440BC-FFC9-49E2-8C6C-C82DE4E6CF7B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F4CD55-3EBF-4270-A6AD-A6905F32ED4C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7E0209-6F48-465D-A7CC-33D1006B626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97AFEB-D224-4300-88FD-5919E664BEC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D38D29-657F-4D36-8406-A70A2B889DF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879FDC-F124-4418-99B7-1016CC9855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B587E-36CE-4AA0-A615-2DCBE84D7EA5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D275A6-5432-4F40-8ED1-3E8F1E6A259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CCE331-90B8-4D30-9E30-26AA454EB66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104775"/>
            <a:ext cx="1979613" cy="591661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11188" y="104775"/>
            <a:ext cx="5789612" cy="591661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DA77F6-1C6C-48EF-B3E0-BB360621FCC7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4F75A7-2D29-4DDE-985D-400AB92D5123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5370" y="1371600"/>
            <a:ext cx="8317110" cy="4953000"/>
          </a:xfrm>
        </p:spPr>
        <p:txBody>
          <a:bodyPr/>
          <a:lstStyle>
            <a:lvl1pPr marL="266700" indent="-266700">
              <a:defRPr sz="2400"/>
            </a:lvl1pPr>
            <a:lvl2pPr>
              <a:defRPr sz="2400">
                <a:latin typeface="JBold" pitchFamily="18" charset="-127"/>
                <a:ea typeface="JBold" pitchFamily="18" charset="-127"/>
                <a:cs typeface="JBold" pitchFamily="18" charset="-127"/>
              </a:defRPr>
            </a:lvl2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D63AE6F-0196-41CF-B889-220EAA62383D}" type="datetime1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‹#›</a:t>
            </a:fld>
            <a:r>
              <a:rPr lang="en-US" altLang="ko-KR" dirty="0" smtClean="0"/>
              <a:t>/48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6" name="Rectangle 10"/>
          <p:cNvSpPr>
            <a:spLocks noGrp="1" noChangeArrowheads="1"/>
          </p:cNvSpPr>
          <p:nvPr>
            <p:ph type="ctrTitle"/>
          </p:nvPr>
        </p:nvSpPr>
        <p:spPr bwMode="auto">
          <a:xfrm>
            <a:off x="785786" y="2895600"/>
            <a:ext cx="7543800" cy="914400"/>
          </a:xfrm>
        </p:spPr>
        <p:txBody>
          <a:bodyPr/>
          <a:lstStyle>
            <a:lvl1pPr algn="ctr">
              <a:defRPr sz="4800">
                <a:solidFill>
                  <a:schemeClr val="tx2"/>
                </a:solidFill>
                <a:latin typeface="Times New Roman" pitchFamily="18" charset="0"/>
                <a:ea typeface="HY타자전각B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9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</a:defRPr>
            </a:lvl1pPr>
          </a:lstStyle>
          <a:p>
            <a:fld id="{64B26447-C5CC-4789-99F0-EF98F320830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039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9605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</a:defRPr>
            </a:lvl1pPr>
          </a:lstStyle>
          <a:p>
            <a:endParaRPr lang="en-US" altLang="ko-KR"/>
          </a:p>
        </p:txBody>
      </p:sp>
      <p:sp>
        <p:nvSpPr>
          <p:cNvPr id="40039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+mn-ea"/>
              </a:defRPr>
            </a:lvl1pPr>
          </a:lstStyle>
          <a:p>
            <a:fld id="{8F684A25-17BA-4325-B54B-5EE6C9502E8C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4003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104775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4003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125538"/>
            <a:ext cx="792162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6" r:id="rId12"/>
    <p:sldLayoutId id="2147483677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9pPr>
    </p:titleStyle>
    <p:bodyStyle>
      <a:lvl1pPr marL="342900" indent="-3429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6"/>
        </a:buBlip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7"/>
        </a:buBlip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wmf"/><Relationship Id="rId1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image" Target="../media/image47.jpeg"/><Relationship Id="rId7" Type="http://schemas.openxmlformats.org/officeDocument/2006/relationships/image" Target="../media/image51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wmf"/><Relationship Id="rId11" Type="http://schemas.openxmlformats.org/officeDocument/2006/relationships/image" Target="../media/image55.png"/><Relationship Id="rId5" Type="http://schemas.openxmlformats.org/officeDocument/2006/relationships/image" Target="../media/image49.wmf"/><Relationship Id="rId10" Type="http://schemas.openxmlformats.org/officeDocument/2006/relationships/image" Target="../media/image54.wmf"/><Relationship Id="rId4" Type="http://schemas.openxmlformats.org/officeDocument/2006/relationships/image" Target="../media/image48.wmf"/><Relationship Id="rId9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3" Type="http://schemas.openxmlformats.org/officeDocument/2006/relationships/image" Target="../media/image67.wmf"/><Relationship Id="rId7" Type="http://schemas.openxmlformats.org/officeDocument/2006/relationships/image" Target="../media/image71.wmf"/><Relationship Id="rId2" Type="http://schemas.openxmlformats.org/officeDocument/2006/relationships/image" Target="../media/image6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16"/>
          <p:cNvSpPr txBox="1">
            <a:spLocks noChangeArrowheads="1"/>
          </p:cNvSpPr>
          <p:nvPr/>
        </p:nvSpPr>
        <p:spPr bwMode="auto">
          <a:xfrm>
            <a:off x="-1588" y="980728"/>
            <a:ext cx="9144001" cy="1965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경북 </a:t>
            </a:r>
            <a:r>
              <a:rPr lang="ko-KR" altLang="en-US" sz="4400" dirty="0" err="1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동해안권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연계</a:t>
            </a:r>
            <a:r>
              <a:rPr lang="ko-KR" altLang="en-US" sz="44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협력을 통한</a:t>
            </a:r>
            <a:endParaRPr lang="en-US" altLang="ko-KR" sz="4400" dirty="0" smtClean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수산자원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명품화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전략</a:t>
            </a:r>
            <a:endParaRPr lang="ko-KR" altLang="en-US" sz="4400" b="0" dirty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</p:txBody>
      </p:sp>
      <p:sp>
        <p:nvSpPr>
          <p:cNvPr id="10" name="직사각형 28"/>
          <p:cNvSpPr>
            <a:spLocks noChangeArrowheads="1"/>
          </p:cNvSpPr>
          <p:nvPr/>
        </p:nvSpPr>
        <p:spPr bwMode="auto">
          <a:xfrm>
            <a:off x="10765" y="6088663"/>
            <a:ext cx="9142860" cy="776288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12" name="Picture 1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3593" y="6177563"/>
            <a:ext cx="1276350" cy="666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3" name="Picture 1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3791" y="6198201"/>
            <a:ext cx="571500" cy="6016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4" name="Picture 12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9609" y="6275988"/>
            <a:ext cx="137160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2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79807" y="6249001"/>
            <a:ext cx="876300" cy="5508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2154276" y="4714884"/>
            <a:ext cx="4560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dirty="0" err="1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한동대학교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 도형기 교수</a:t>
            </a:r>
            <a:endParaRPr lang="ko-KR" altLang="en-US" sz="3200" dirty="0"/>
          </a:p>
        </p:txBody>
      </p:sp>
      <p:sp>
        <p:nvSpPr>
          <p:cNvPr id="11" name="직사각형 10"/>
          <p:cNvSpPr/>
          <p:nvPr/>
        </p:nvSpPr>
        <p:spPr>
          <a:xfrm>
            <a:off x="2725780" y="3571876"/>
            <a:ext cx="32271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2012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년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3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월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8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일</a:t>
            </a:r>
            <a:endParaRPr lang="ko-KR" alt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목          차</a:t>
            </a:r>
            <a:endParaRPr lang="ko-KR" altLang="ko-KR" sz="3200" dirty="0"/>
          </a:p>
        </p:txBody>
      </p:sp>
      <p:sp>
        <p:nvSpPr>
          <p:cNvPr id="8" name="AutoShape 51"/>
          <p:cNvSpPr>
            <a:spLocks noChangeArrowheads="1"/>
          </p:cNvSpPr>
          <p:nvPr/>
        </p:nvSpPr>
        <p:spPr bwMode="gray">
          <a:xfrm>
            <a:off x="1042988" y="446723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grpSp>
        <p:nvGrpSpPr>
          <p:cNvPr id="9" name="Group 72"/>
          <p:cNvGrpSpPr>
            <a:grpSpLocks/>
          </p:cNvGrpSpPr>
          <p:nvPr/>
        </p:nvGrpSpPr>
        <p:grpSpPr bwMode="auto">
          <a:xfrm>
            <a:off x="1042988" y="2318930"/>
            <a:ext cx="7178675" cy="642938"/>
            <a:chOff x="657" y="1874"/>
            <a:chExt cx="4522" cy="405"/>
          </a:xfrm>
        </p:grpSpPr>
        <p:grpSp>
          <p:nvGrpSpPr>
            <p:cNvPr id="27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grpSp>
        <p:nvGrpSpPr>
          <p:cNvPr id="10" name="Group 73"/>
          <p:cNvGrpSpPr>
            <a:grpSpLocks/>
          </p:cNvGrpSpPr>
          <p:nvPr/>
        </p:nvGrpSpPr>
        <p:grpSpPr bwMode="auto">
          <a:xfrm>
            <a:off x="1042988" y="3357562"/>
            <a:ext cx="7899400" cy="642938"/>
            <a:chOff x="657" y="2436"/>
            <a:chExt cx="4976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>
              <a:off x="657" y="2460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2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Group 74"/>
          <p:cNvGrpSpPr>
            <a:grpSpLocks/>
          </p:cNvGrpSpPr>
          <p:nvPr/>
        </p:nvGrpSpPr>
        <p:grpSpPr bwMode="auto">
          <a:xfrm>
            <a:off x="1049338" y="4475170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grpSp>
        <p:nvGrpSpPr>
          <p:cNvPr id="13" name="Group 71"/>
          <p:cNvGrpSpPr>
            <a:grpSpLocks/>
          </p:cNvGrpSpPr>
          <p:nvPr/>
        </p:nvGrpSpPr>
        <p:grpSpPr bwMode="auto">
          <a:xfrm>
            <a:off x="1042988" y="1285860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27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206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206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1957211" y="2373202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1957669" y="3405790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957211" y="4482029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협력 발전 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방안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59143" y="5476893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03593" y="5513406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25831" y="5438793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1957669" y="5477806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206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</a:t>
            </a:fld>
            <a:r>
              <a:rPr lang="en-US" altLang="ko-KR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1042988" y="3091064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15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000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000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262706"/>
            <a:ext cx="5603886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협력을 </a:t>
            </a:r>
            <a:r>
              <a:rPr lang="ko-KR" altLang="en-US" sz="2800" dirty="0" smtClean="0">
                <a:solidFill>
                  <a:srgbClr val="002060"/>
                </a:solidFill>
              </a:rPr>
              <a:t>통한 연구의 필요성 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5720" y="2176488"/>
            <a:ext cx="8643998" cy="3181338"/>
          </a:xfrm>
        </p:spPr>
        <p:txBody>
          <a:bodyPr/>
          <a:lstStyle/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녹색성장시대에 부응한 수산업의 </a:t>
            </a:r>
            <a:r>
              <a:rPr lang="ko-KR" altLang="en-US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신성장동력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방안 모색       </a:t>
            </a:r>
          </a:p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지역의 잠재력과 문제점에 대한 종합적인 분석을 통한 </a:t>
            </a:r>
            <a:r>
              <a:rPr lang="ko-KR" altLang="en-US" spc="-15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 발전  방향  제시 및  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전략사업 발굴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연계협력을 통한 동해안 수산자원의 회복 및 고부가가치의 터전으로 부상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lvl="0"/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spc="-15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2"/>
          <p:cNvGrpSpPr>
            <a:grpSpLocks/>
          </p:cNvGrpSpPr>
          <p:nvPr/>
        </p:nvGrpSpPr>
        <p:grpSpPr bwMode="auto">
          <a:xfrm>
            <a:off x="1000100" y="3000372"/>
            <a:ext cx="7178675" cy="642938"/>
            <a:chOff x="657" y="1874"/>
            <a:chExt cx="4522" cy="405"/>
          </a:xfrm>
        </p:grpSpPr>
        <p:grpSp>
          <p:nvGrpSpPr>
            <p:cNvPr id="3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2000232" y="3071810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052735"/>
            <a:ext cx="9286940" cy="3312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96752"/>
            <a:ext cx="8054174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3460" y="1299592"/>
            <a:ext cx="7094884" cy="531280"/>
          </a:xfrm>
        </p:spPr>
        <p:txBody>
          <a:bodyPr>
            <a:normAutofit/>
          </a:bodyPr>
          <a:lstStyle/>
          <a:p>
            <a:pPr marL="266700" lvl="0" indent="-266700">
              <a:buNone/>
              <a:tabLst/>
            </a:pPr>
            <a:r>
              <a:rPr lang="ko-KR" altLang="en-US" dirty="0" smtClean="0"/>
              <a:t>해양의 </a:t>
            </a:r>
            <a:r>
              <a:rPr lang="ko-KR" altLang="en-US" dirty="0"/>
              <a:t>가치에 대한 인식 </a:t>
            </a:r>
            <a:r>
              <a:rPr lang="ko-KR" altLang="en-US" dirty="0" smtClean="0"/>
              <a:t>증대</a:t>
            </a:r>
            <a:endParaRPr lang="en-US" altLang="ko-KR" dirty="0" smtClean="0"/>
          </a:p>
          <a:p>
            <a:pPr lvl="0"/>
            <a:endParaRPr lang="ko-KR" altLang="en-US" sz="800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21116" y="1858776"/>
            <a:ext cx="4143372" cy="2021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그룹 35"/>
          <p:cNvGrpSpPr/>
          <p:nvPr/>
        </p:nvGrpSpPr>
        <p:grpSpPr>
          <a:xfrm>
            <a:off x="38034" y="4128056"/>
            <a:ext cx="9049129" cy="2088232"/>
            <a:chOff x="38034" y="4128056"/>
            <a:chExt cx="9049129" cy="2088232"/>
          </a:xfrm>
        </p:grpSpPr>
        <p:sp>
          <p:nvSpPr>
            <p:cNvPr id="43" name="자유형 42"/>
            <p:cNvSpPr/>
            <p:nvPr/>
          </p:nvSpPr>
          <p:spPr>
            <a:xfrm>
              <a:off x="38034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생태계</a:t>
              </a:r>
            </a:p>
          </p:txBody>
        </p:sp>
        <p:sp>
          <p:nvSpPr>
            <p:cNvPr id="44" name="자유형 43"/>
            <p:cNvSpPr/>
            <p:nvPr/>
          </p:nvSpPr>
          <p:spPr>
            <a:xfrm>
              <a:off x="38034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22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5,970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5" name="자유형 44"/>
            <p:cNvSpPr/>
            <p:nvPr/>
          </p:nvSpPr>
          <p:spPr>
            <a:xfrm>
              <a:off x="133166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2141387"/>
                <a:satOff val="-7612"/>
                <a:lumOff val="8301"/>
                <a:alphaOff val="0"/>
              </a:schemeClr>
            </a:lnRef>
            <a:fillRef idx="3">
              <a:schemeClr val="accent2">
                <a:hueOff val="-2141387"/>
                <a:satOff val="-7612"/>
                <a:lumOff val="8301"/>
                <a:alphaOff val="0"/>
              </a:schemeClr>
            </a:fillRef>
            <a:effectRef idx="2">
              <a:schemeClr val="accent2">
                <a:hueOff val="-2141387"/>
                <a:satOff val="-7612"/>
                <a:lumOff val="83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육상생태계</a:t>
              </a:r>
            </a:p>
          </p:txBody>
        </p:sp>
        <p:sp>
          <p:nvSpPr>
            <p:cNvPr id="46" name="자유형 45"/>
            <p:cNvSpPr/>
            <p:nvPr/>
          </p:nvSpPr>
          <p:spPr>
            <a:xfrm>
              <a:off x="133166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lnRef>
            <a:fill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6,710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7" name="자유형 46"/>
            <p:cNvSpPr/>
            <p:nvPr/>
          </p:nvSpPr>
          <p:spPr>
            <a:xfrm>
              <a:off x="262947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금속 매장량</a:t>
              </a:r>
            </a:p>
          </p:txBody>
        </p:sp>
        <p:sp>
          <p:nvSpPr>
            <p:cNvPr id="48" name="자유형 47"/>
            <p:cNvSpPr/>
            <p:nvPr/>
          </p:nvSpPr>
          <p:spPr>
            <a:xfrm>
              <a:off x="262947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10,000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</a:t>
              </a: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9" name="자유형 48"/>
            <p:cNvSpPr/>
            <p:nvPr/>
          </p:nvSpPr>
          <p:spPr>
            <a:xfrm>
              <a:off x="392729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6424161"/>
                <a:satOff val="-22835"/>
                <a:lumOff val="24902"/>
                <a:alphaOff val="0"/>
              </a:schemeClr>
            </a:lnRef>
            <a:fillRef idx="3">
              <a:schemeClr val="accent2">
                <a:hueOff val="-6424161"/>
                <a:satOff val="-22835"/>
                <a:lumOff val="24902"/>
                <a:alphaOff val="0"/>
              </a:schemeClr>
            </a:fillRef>
            <a:effectRef idx="2">
              <a:schemeClr val="accent2">
                <a:hueOff val="-6424161"/>
                <a:satOff val="-22835"/>
                <a:lumOff val="2490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석유 </a:t>
              </a:r>
              <a:r>
                <a:rPr lang="ko-KR" altLang="en-US" sz="140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부존량</a:t>
              </a:r>
              <a:endParaRPr lang="ko-KR" altLang="en-US" sz="14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0" name="자유형 49"/>
            <p:cNvSpPr/>
            <p:nvPr/>
          </p:nvSpPr>
          <p:spPr>
            <a:xfrm>
              <a:off x="392729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lnRef>
            <a:fill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1.6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배럴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62%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는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미개발상태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1" name="자유형 50"/>
            <p:cNvSpPr/>
            <p:nvPr/>
          </p:nvSpPr>
          <p:spPr>
            <a:xfrm>
              <a:off x="522510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청정에너지</a:t>
              </a:r>
              <a: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자원</a:t>
              </a:r>
            </a:p>
          </p:txBody>
        </p:sp>
        <p:sp>
          <p:nvSpPr>
            <p:cNvPr id="52" name="자유형 51"/>
            <p:cNvSpPr/>
            <p:nvPr/>
          </p:nvSpPr>
          <p:spPr>
            <a:xfrm>
              <a:off x="522510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</a:t>
              </a:r>
              <a:r>
                <a:rPr lang="en-US" altLang="ko-KR" sz="1400" kern="1200" dirty="0" err="1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kw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3" name="자유형 52"/>
            <p:cNvSpPr/>
            <p:nvPr/>
          </p:nvSpPr>
          <p:spPr>
            <a:xfrm>
              <a:off x="6521107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0706934"/>
                <a:satOff val="-38058"/>
                <a:lumOff val="41503"/>
                <a:alphaOff val="0"/>
              </a:schemeClr>
            </a:lnRef>
            <a:fillRef idx="3">
              <a:schemeClr val="accent2">
                <a:hueOff val="-10706934"/>
                <a:satOff val="-38058"/>
                <a:lumOff val="41503"/>
                <a:alphaOff val="0"/>
              </a:schemeClr>
            </a:fillRef>
            <a:effectRef idx="2">
              <a:schemeClr val="accent2">
                <a:hueOff val="-10706934"/>
                <a:satOff val="-38058"/>
                <a:lumOff val="415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메탄 </a:t>
              </a:r>
              <a: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spc="-15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하이드레이트</a:t>
              </a:r>
              <a:endParaRPr lang="ko-KR" altLang="en-US" sz="1400" spc="-15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4" name="자유형 53"/>
            <p:cNvSpPr/>
            <p:nvPr/>
          </p:nvSpPr>
          <p:spPr>
            <a:xfrm>
              <a:off x="6521107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lnRef>
            <a:fill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조㎥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7823145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광물자원</a:t>
              </a:r>
            </a:p>
          </p:txBody>
        </p:sp>
        <p:sp>
          <p:nvSpPr>
            <p:cNvPr id="56" name="자유형 55"/>
            <p:cNvSpPr/>
            <p:nvPr/>
          </p:nvSpPr>
          <p:spPr>
            <a:xfrm>
              <a:off x="7823145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육지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40~110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200~1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만년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pic>
          <p:nvPicPr>
            <p:cNvPr id="3074" name="Picture 2" descr="C:\Users\hanul\AppData\Local\Microsoft\Windows\Temporary Internet Files\Content.IE5\2W52BQN7\MP900431046[1]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2711" y="5526010"/>
              <a:ext cx="1094664" cy="615302"/>
            </a:xfrm>
            <a:prstGeom prst="rect">
              <a:avLst/>
            </a:prstGeom>
            <a:noFill/>
          </p:spPr>
        </p:pic>
        <p:pic>
          <p:nvPicPr>
            <p:cNvPr id="3076" name="Picture 4" descr="C:\Users\hanul\AppData\Local\Microsoft\Windows\Temporary Internet Files\Content.IE5\EQGOD237\MP900177442[1]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416338" y="5540934"/>
              <a:ext cx="1094664" cy="602074"/>
            </a:xfrm>
            <a:prstGeom prst="rect">
              <a:avLst/>
            </a:prstGeom>
            <a:noFill/>
          </p:spPr>
        </p:pic>
        <p:pic>
          <p:nvPicPr>
            <p:cNvPr id="3080" name="Picture 8" descr="C:\Users\hanul\AppData\Local\Microsoft\Windows\Temporary Internet Files\Content.IE5\HZAESBB0\MP900289827[1]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714153" y="5530590"/>
              <a:ext cx="1094664" cy="611242"/>
            </a:xfrm>
            <a:prstGeom prst="rect">
              <a:avLst/>
            </a:prstGeom>
            <a:noFill/>
          </p:spPr>
        </p:pic>
        <p:pic>
          <p:nvPicPr>
            <p:cNvPr id="3081" name="Picture 9" descr="C:\Users\hanul\AppData\Local\Microsoft\Windows\Temporary Internet Files\Content.IE5\4WWQ0JIY\MP900178510[1]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907822" y="5546263"/>
              <a:ext cx="1094664" cy="605130"/>
            </a:xfrm>
            <a:prstGeom prst="rect">
              <a:avLst/>
            </a:prstGeom>
            <a:noFill/>
          </p:spPr>
        </p:pic>
        <p:pic>
          <p:nvPicPr>
            <p:cNvPr id="3083" name="Picture 11" descr="C:\Users\hanul\AppData\Local\Microsoft\Windows\Temporary Internet Files\Content.IE5\HZAESBB0\MC900437679[1].wmf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466971" y="5269720"/>
              <a:ext cx="802346" cy="842464"/>
            </a:xfrm>
            <a:prstGeom prst="rect">
              <a:avLst/>
            </a:prstGeom>
            <a:noFill/>
          </p:spPr>
        </p:pic>
        <p:pic>
          <p:nvPicPr>
            <p:cNvPr id="3085" name="Picture 13" descr="C:\Users\hanul\AppData\Local\Microsoft\Windows\Temporary Internet Files\Content.IE5\8371C572\MP900437190[1]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011968" y="5538382"/>
              <a:ext cx="1094664" cy="612116"/>
            </a:xfrm>
            <a:prstGeom prst="rect">
              <a:avLst/>
            </a:prstGeom>
            <a:noFill/>
          </p:spPr>
        </p:pic>
        <p:pic>
          <p:nvPicPr>
            <p:cNvPr id="3084" name="Picture 12" descr="C:\Users\hanul\AppData\Local\Microsoft\Windows\Temporary Internet Files\Content.IE5\2W52BQN7\MC900437260[1].jpg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74503" y="5283251"/>
              <a:ext cx="757226" cy="802344"/>
            </a:xfrm>
            <a:prstGeom prst="rect">
              <a:avLst/>
            </a:prstGeom>
            <a:noFill/>
          </p:spPr>
        </p:pic>
      </p:grpSp>
      <p:sp>
        <p:nvSpPr>
          <p:cNvPr id="86" name="직사각형 85"/>
          <p:cNvSpPr/>
          <p:nvPr/>
        </p:nvSpPr>
        <p:spPr>
          <a:xfrm>
            <a:off x="1117526" y="6288296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ko-KR" altLang="en-US" sz="2000" kern="0" dirty="0" smtClean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    </a:t>
            </a:r>
            <a:r>
              <a:rPr kumimoji="1" lang="ko-KR" altLang="en-US" sz="2000" kern="0" dirty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고갈되는 육상자원의 대체재이자 미래 산업원료의 공급처</a:t>
            </a:r>
            <a:endParaRPr lang="ko-KR" altLang="en-US" sz="2000" dirty="0">
              <a:solidFill>
                <a:schemeClr val="bg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pic>
        <p:nvPicPr>
          <p:cNvPr id="79" name="Picture 8" descr="D:\작업파일\나의PNG\★PNG모음★\화살표\g_a02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29494" y="6309320"/>
            <a:ext cx="574154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텍스트 개체 틀 2"/>
          <p:cNvSpPr txBox="1">
            <a:spLocks/>
          </p:cNvSpPr>
          <p:nvPr/>
        </p:nvSpPr>
        <p:spPr bwMode="auto">
          <a:xfrm>
            <a:off x="725860" y="1916832"/>
            <a:ext cx="871296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생명의 근원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 생물의 </a:t>
            </a:r>
            <a:r>
              <a:rPr kumimoji="1" lang="en-US" altLang="ko-KR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90% </a:t>
            </a: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해양에 서식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산소 공급 및 공기 정화기능 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기후 조절 기능 수행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ts val="60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거대한 담수 공급원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미래 자원의 보고</a:t>
            </a:r>
            <a:endParaRPr kumimoji="1" lang="ko-KR" altLang="en-US" sz="2000" b="0" i="0" u="none" strike="noStrike" kern="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36" name="슬라이드 번호 개체 틀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6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54712"/>
            <a:ext cx="928694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chemeClr val="accent2">
                    <a:lumMod val="75000"/>
                  </a:schemeClr>
                </a:solidFill>
                <a:latin typeface="+mj-ea"/>
              </a:rPr>
              <a:t>중앙정부의 정책동향 </a:t>
            </a:r>
            <a:r>
              <a:rPr lang="en-US" altLang="ko-KR" sz="2800" dirty="0" smtClean="0">
                <a:latin typeface="+mj-ea"/>
              </a:rPr>
              <a:t>- </a:t>
            </a:r>
            <a:r>
              <a:rPr lang="ko-KR" altLang="en-US" sz="2800" dirty="0" smtClean="0">
                <a:latin typeface="+mj-ea"/>
              </a:rPr>
              <a:t>수산</a:t>
            </a:r>
            <a:endParaRPr lang="ko-KR" altLang="en-US" sz="2800" dirty="0">
              <a:latin typeface="+mj-ea"/>
            </a:endParaRPr>
          </a:p>
        </p:txBody>
      </p:sp>
      <p:sp>
        <p:nvSpPr>
          <p:cNvPr id="24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082704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205002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2000</a:t>
            </a:r>
            <a:r>
              <a:rPr lang="ko-KR" altLang="en-US" dirty="0" smtClean="0"/>
              <a:t>년대 이전 </a:t>
            </a:r>
            <a:r>
              <a:rPr lang="en-US" altLang="ko-KR" dirty="0" smtClean="0"/>
              <a:t>: </a:t>
            </a:r>
            <a:r>
              <a:rPr lang="ko-KR" altLang="en-US" sz="2000" dirty="0" smtClean="0">
                <a:solidFill>
                  <a:srgbClr val="7030A0"/>
                </a:solidFill>
              </a:rPr>
              <a:t>잡는 어업 → 기르는 어업으로 전환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1802784"/>
            <a:ext cx="8640960" cy="84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정부중심의 수산업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국내외 환경변화에 소극적이고 수동적으로 대응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491880" y="1792274"/>
            <a:ext cx="44177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lvl="1" indent="-263525" fontAlgn="base">
              <a:spcBef>
                <a:spcPct val="20000"/>
              </a:spcBef>
              <a:spcAft>
                <a:spcPct val="0"/>
              </a:spcAft>
              <a:buClr>
                <a:srgbClr val="4678BA"/>
              </a:buClr>
              <a:buSzPct val="70000"/>
              <a:buBlip>
                <a:blip r:embed="rId4"/>
              </a:buBlip>
              <a:tabLst>
                <a:tab pos="539750" algn="l"/>
              </a:tabLst>
              <a:defRPr/>
            </a:pPr>
            <a:r>
              <a:rPr kumimoji="1" lang="ko-KR" altLang="en-US" kern="0" dirty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획일적인 자원관리</a:t>
            </a:r>
          </a:p>
        </p:txBody>
      </p:sp>
      <p:pic>
        <p:nvPicPr>
          <p:cNvPr id="2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14476" y="2668442"/>
            <a:ext cx="9286940" cy="201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76718" y="2615892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1" name="텍스트 개체 틀 2"/>
          <p:cNvSpPr txBox="1">
            <a:spLocks/>
          </p:cNvSpPr>
          <p:nvPr/>
        </p:nvSpPr>
        <p:spPr bwMode="auto">
          <a:xfrm>
            <a:off x="265996" y="2738190"/>
            <a:ext cx="8626484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600" kern="0" dirty="0" smtClean="0">
                <a:latin typeface="+mj-ea"/>
                <a:ea typeface="+mj-ea"/>
              </a:rPr>
              <a:t>2000</a:t>
            </a:r>
            <a:r>
              <a:rPr kumimoji="1" lang="ko-KR" altLang="en-US" sz="2600" kern="0" dirty="0" smtClean="0">
                <a:latin typeface="+mj-ea"/>
                <a:ea typeface="+mj-ea"/>
              </a:rPr>
              <a:t>년 이후 </a:t>
            </a:r>
            <a:r>
              <a:rPr kumimoji="1" lang="en-US" altLang="ko-KR" sz="2600" kern="0" dirty="0" smtClean="0">
                <a:latin typeface="+mj-ea"/>
                <a:ea typeface="+mj-ea"/>
              </a:rPr>
              <a:t>: 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고부가가치화 및 </a:t>
            </a:r>
            <a:r>
              <a:rPr kumimoji="1" lang="ko-KR" altLang="en-US" sz="2200" kern="0" dirty="0" err="1" smtClean="0">
                <a:solidFill>
                  <a:srgbClr val="7030A0"/>
                </a:solidFill>
              </a:rPr>
              <a:t>융복합화를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 위한 수산정책 수립</a:t>
            </a:r>
          </a:p>
        </p:txBody>
      </p:sp>
      <p:sp>
        <p:nvSpPr>
          <p:cNvPr id="32" name="텍스트 개체 틀 2"/>
          <p:cNvSpPr txBox="1">
            <a:spLocks/>
          </p:cNvSpPr>
          <p:nvPr/>
        </p:nvSpPr>
        <p:spPr bwMode="auto">
          <a:xfrm>
            <a:off x="265996" y="3335972"/>
            <a:ext cx="8640960" cy="1131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자율과 자립 강조 및 지역별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err="1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해역별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맞춤형 자원관리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식품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서비스 등으로의 영역확대 및 산업기술간 융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복합화 추진 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 중심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→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소비자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건강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안전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미래세대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환경보전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</a:t>
            </a:r>
          </a:p>
        </p:txBody>
      </p:sp>
      <p:sp>
        <p:nvSpPr>
          <p:cNvPr id="34" name="양쪽 모서리가 둥근 사각형 33"/>
          <p:cNvSpPr/>
          <p:nvPr/>
        </p:nvSpPr>
        <p:spPr>
          <a:xfrm>
            <a:off x="421236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新 수산정책 </a:t>
            </a:r>
            <a:r>
              <a:rPr lang="en-US" altLang="ko-KR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(2009)</a:t>
            </a:r>
          </a:p>
        </p:txBody>
      </p:sp>
      <p:sp>
        <p:nvSpPr>
          <p:cNvPr id="35" name="자유형 34"/>
          <p:cNvSpPr/>
          <p:nvPr/>
        </p:nvSpPr>
        <p:spPr>
          <a:xfrm>
            <a:off x="421236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자율</a:t>
            </a:r>
            <a:r>
              <a:rPr lang="en-US" altLang="ko-KR" sz="1400" dirty="0"/>
              <a:t>•</a:t>
            </a:r>
            <a:r>
              <a:rPr lang="ko-KR" altLang="en-US" sz="1400" dirty="0"/>
              <a:t>자립</a:t>
            </a:r>
            <a:r>
              <a:rPr lang="en-US" altLang="ko-KR" sz="1400" dirty="0"/>
              <a:t>•</a:t>
            </a:r>
            <a:r>
              <a:rPr lang="ko-KR" altLang="en-US" sz="1400" dirty="0"/>
              <a:t>자강 수산업</a:t>
            </a:r>
          </a:p>
        </p:txBody>
      </p:sp>
      <p:sp>
        <p:nvSpPr>
          <p:cNvPr id="36" name="양쪽 모서리가 둥근 사각형 35"/>
          <p:cNvSpPr/>
          <p:nvPr/>
        </p:nvSpPr>
        <p:spPr>
          <a:xfrm>
            <a:off x="2558395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-4282774"/>
              <a:satOff val="-15223"/>
              <a:lumOff val="16601"/>
              <a:alphaOff val="0"/>
            </a:schemeClr>
          </a:lnRef>
          <a:fillRef idx="3">
            <a:schemeClr val="accent2">
              <a:hueOff val="-4282774"/>
              <a:satOff val="-15223"/>
              <a:lumOff val="16601"/>
              <a:alphaOff val="0"/>
            </a:schemeClr>
          </a:fillRef>
          <a:effectRef idx="2">
            <a:schemeClr val="accent2">
              <a:hueOff val="-4282774"/>
              <a:satOff val="-15223"/>
              <a:lumOff val="1660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농림수산식품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•</a:t>
            </a: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농산어촌 비전 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2020(2010)</a:t>
            </a:r>
            <a:endParaRPr lang="en-US" altLang="ko-KR" sz="1600" dirty="0"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7" name="자유형 36"/>
          <p:cNvSpPr/>
          <p:nvPr/>
        </p:nvSpPr>
        <p:spPr>
          <a:xfrm>
            <a:off x="2558395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lnRef>
          <a:fill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fillRef>
          <a:effectRef idx="0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생명</a:t>
            </a:r>
            <a:r>
              <a:rPr lang="en-US" altLang="ko-KR" sz="1400" dirty="0"/>
              <a:t>•</a:t>
            </a:r>
            <a:r>
              <a:rPr lang="ko-KR" altLang="en-US" sz="1400" dirty="0"/>
              <a:t>건강</a:t>
            </a:r>
            <a:r>
              <a:rPr lang="en-US" altLang="ko-KR" sz="1400" dirty="0"/>
              <a:t>•</a:t>
            </a:r>
            <a:r>
              <a:rPr lang="ko-KR" altLang="en-US" sz="1400" dirty="0"/>
              <a:t>매력이 어우러진 농림수산식품산업과 농산어촌</a:t>
            </a:r>
          </a:p>
        </p:txBody>
      </p:sp>
      <p:sp>
        <p:nvSpPr>
          <p:cNvPr id="38" name="양쪽 모서리가 둥근 사각형 37"/>
          <p:cNvSpPr/>
          <p:nvPr/>
        </p:nvSpPr>
        <p:spPr>
          <a:xfrm>
            <a:off x="4695554" y="4561670"/>
            <a:ext cx="4259760" cy="602162"/>
          </a:xfrm>
          <a:prstGeom prst="round2SameRect">
            <a:avLst/>
          </a:prstGeom>
        </p:spPr>
        <p:style>
          <a:lnRef idx="1">
            <a:schemeClr val="accent2">
              <a:hueOff val="-8565547"/>
              <a:satOff val="-30446"/>
              <a:lumOff val="33203"/>
              <a:alphaOff val="0"/>
            </a:schemeClr>
          </a:lnRef>
          <a:fillRef idx="3">
            <a:schemeClr val="accent2">
              <a:hueOff val="-8565547"/>
              <a:satOff val="-30446"/>
              <a:lumOff val="33203"/>
              <a:alphaOff val="0"/>
            </a:schemeClr>
          </a:fillRef>
          <a:effectRef idx="2">
            <a:schemeClr val="accent2">
              <a:hueOff val="-8565547"/>
              <a:satOff val="-30446"/>
              <a:lumOff val="3320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수산진흥종합대책</a:t>
            </a:r>
            <a:endParaRPr lang="ko-KR" altLang="en-US" sz="1600" dirty="0">
              <a:solidFill>
                <a:schemeClr val="tx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9" name="자유형 38"/>
          <p:cNvSpPr/>
          <p:nvPr/>
        </p:nvSpPr>
        <p:spPr>
          <a:xfrm>
            <a:off x="4695554" y="5187290"/>
            <a:ext cx="4259760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lnRef>
          <a:fill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fillRef>
          <a:effectRef idx="0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1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(2000~2004)&gt; </a:t>
            </a:r>
            <a:br>
              <a:rPr lang="en-US" altLang="ko-KR" sz="1400" dirty="0"/>
            </a:br>
            <a:r>
              <a:rPr lang="ko-KR" altLang="en-US" sz="1400" dirty="0" err="1" smtClean="0"/>
              <a:t>신해양질서시대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개편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2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(2005~2009)&gt; </a:t>
            </a:r>
            <a:br>
              <a:rPr lang="en-US" altLang="ko-KR" sz="1400" dirty="0"/>
            </a:br>
            <a:r>
              <a:rPr lang="ko-KR" altLang="en-US" sz="1400" dirty="0" err="1" smtClean="0"/>
              <a:t>개방화시대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경쟁력 강화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3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(2010~2014)&gt; </a:t>
            </a:r>
            <a:r>
              <a:rPr lang="en-US" altLang="ko-KR" sz="1400" dirty="0" smtClean="0"/>
              <a:t> </a:t>
            </a:r>
            <a:br>
              <a:rPr lang="en-US" altLang="ko-KR" sz="1400" dirty="0" smtClean="0"/>
            </a:br>
            <a:r>
              <a:rPr lang="ko-KR" altLang="en-US" sz="1400" dirty="0" smtClean="0"/>
              <a:t>경쟁력 </a:t>
            </a:r>
            <a:r>
              <a:rPr lang="ko-KR" altLang="en-US" sz="1400" dirty="0"/>
              <a:t>있는 수산업</a:t>
            </a:r>
            <a:r>
              <a:rPr lang="en-US" altLang="ko-KR" sz="1400" dirty="0"/>
              <a:t>, </a:t>
            </a:r>
            <a:r>
              <a:rPr lang="ko-KR" altLang="en-US" sz="1400" dirty="0"/>
              <a:t>풍요로운 어촌</a:t>
            </a:r>
          </a:p>
        </p:txBody>
      </p:sp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7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228282"/>
            <a:ext cx="928694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472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중앙정부의 정책동향 </a:t>
            </a:r>
            <a:r>
              <a:rPr lang="en-US" altLang="ko-KR" sz="2800" dirty="0" smtClean="0">
                <a:solidFill>
                  <a:srgbClr val="002060"/>
                </a:solidFill>
              </a:rPr>
              <a:t>-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grpSp>
        <p:nvGrpSpPr>
          <p:cNvPr id="3" name="그룹 32"/>
          <p:cNvGrpSpPr/>
          <p:nvPr/>
        </p:nvGrpSpPr>
        <p:grpSpPr>
          <a:xfrm>
            <a:off x="320762" y="3789040"/>
            <a:ext cx="8502476" cy="2520280"/>
            <a:chOff x="606028" y="4077072"/>
            <a:chExt cx="8502476" cy="2376264"/>
          </a:xfrm>
        </p:grpSpPr>
        <p:sp>
          <p:nvSpPr>
            <p:cNvPr id="16" name="양쪽 모서리가 둥근 사각형 15"/>
            <p:cNvSpPr/>
            <p:nvPr/>
          </p:nvSpPr>
          <p:spPr>
            <a:xfrm>
              <a:off x="606028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해양개발기본법</a:t>
              </a:r>
              <a:endParaRPr lang="en-US" altLang="ko-KR" sz="1600" kern="1200" dirty="0" smtClean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(1987)</a:t>
              </a:r>
              <a:endParaRPr lang="ko-KR" altLang="en-US" sz="1600" kern="1200" dirty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606028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/>
                <a:t>해양 및 해양자원의 </a:t>
              </a:r>
              <a:r>
                <a:rPr lang="en-US" altLang="ko-KR" sz="1400" kern="1200" dirty="0" smtClean="0"/>
                <a:t/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합리적인 개발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이용 및 보전에 필요한 정부의 기본정책 방향 규정</a:t>
              </a:r>
              <a:endParaRPr lang="ko-KR" altLang="en-US" sz="1400" kern="1200" dirty="0"/>
            </a:p>
          </p:txBody>
        </p:sp>
        <p:sp>
          <p:nvSpPr>
            <p:cNvPr id="18" name="양쪽 모서리가 둥근 사각형 17"/>
            <p:cNvSpPr/>
            <p:nvPr/>
          </p:nvSpPr>
          <p:spPr>
            <a:xfrm>
              <a:off x="2743187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해양개발기본계획 </a:t>
              </a:r>
              <a:r>
                <a:rPr lang="en-US" altLang="ko-KR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(1996)</a:t>
              </a:r>
            </a:p>
          </p:txBody>
        </p:sp>
        <p:sp>
          <p:nvSpPr>
            <p:cNvPr id="19" name="자유형 18"/>
            <p:cNvSpPr/>
            <p:nvPr/>
          </p:nvSpPr>
          <p:spPr>
            <a:xfrm>
              <a:off x="2743187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기본이념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생산의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생활의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생명의 바다를 실현</a:t>
              </a:r>
              <a:endParaRPr lang="ko-KR" altLang="en-US" sz="1400" kern="1200" dirty="0"/>
            </a:p>
          </p:txBody>
        </p:sp>
        <p:sp>
          <p:nvSpPr>
            <p:cNvPr id="20" name="양쪽 모서리가 둥근 사각형 19"/>
            <p:cNvSpPr/>
            <p:nvPr/>
          </p:nvSpPr>
          <p:spPr>
            <a:xfrm>
              <a:off x="488034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해양한국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(Ocean Korea)21(2000)</a:t>
              </a:r>
            </a:p>
          </p:txBody>
        </p:sp>
        <p:sp>
          <p:nvSpPr>
            <p:cNvPr id="21" name="자유형 20"/>
            <p:cNvSpPr/>
            <p:nvPr/>
          </p:nvSpPr>
          <p:spPr>
            <a:xfrm>
              <a:off x="488034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청색혁명을 통한 해양부국 실현</a:t>
              </a:r>
              <a:endParaRPr lang="ko-KR" altLang="en-US" sz="1400" kern="1200" dirty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해양산업의 지속적 발전을 통한 </a:t>
              </a:r>
              <a:r>
                <a:rPr lang="en-US" altLang="ko-KR" sz="1400" kern="1200" dirty="0" smtClean="0"/>
                <a:t>"</a:t>
              </a:r>
              <a:r>
                <a:rPr lang="ko-KR" altLang="en-US" sz="1400" kern="1200" dirty="0" smtClean="0"/>
                <a:t>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위의 해양국가</a:t>
              </a:r>
              <a:r>
                <a:rPr lang="en-US" altLang="ko-KR" sz="1400" kern="1200" dirty="0" smtClean="0"/>
                <a:t>" </a:t>
              </a:r>
              <a:r>
                <a:rPr lang="ko-KR" altLang="en-US" sz="1400" kern="1200" dirty="0" smtClean="0"/>
                <a:t>달성</a:t>
              </a:r>
              <a:endParaRPr lang="ko-KR" altLang="en-US" sz="1400" kern="1200" dirty="0"/>
            </a:p>
          </p:txBody>
        </p:sp>
        <p:sp>
          <p:nvSpPr>
            <p:cNvPr id="22" name="양쪽 모서리가 둥근 사각형 21"/>
            <p:cNvSpPr/>
            <p:nvPr/>
          </p:nvSpPr>
          <p:spPr>
            <a:xfrm>
              <a:off x="701750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미래국가해양전략 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(2006)</a:t>
              </a:r>
            </a:p>
          </p:txBody>
        </p:sp>
        <p:sp>
          <p:nvSpPr>
            <p:cNvPr id="23" name="자유형 22"/>
            <p:cNvSpPr/>
            <p:nvPr/>
          </p:nvSpPr>
          <p:spPr>
            <a:xfrm>
              <a:off x="701750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생명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생산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생활의 해양부국 실현</a:t>
              </a:r>
              <a:r>
                <a:rPr lang="en-US" altLang="ko-KR" sz="1400" kern="1200" dirty="0" smtClean="0"/>
                <a:t>-2030</a:t>
              </a:r>
              <a:r>
                <a:rPr lang="ko-KR" altLang="en-US" sz="1400" kern="1200" dirty="0" smtClean="0"/>
                <a:t>년 세계 해양질서 주도국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altLang="ko-KR" sz="1400" kern="1200" dirty="0" smtClean="0"/>
                <a:t>  2016</a:t>
              </a:r>
              <a:r>
                <a:rPr lang="ko-KR" altLang="en-US" sz="1400" kern="1200" dirty="0" smtClean="0"/>
                <a:t>년까지 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대 해양강국</a:t>
              </a:r>
              <a:r>
                <a:rPr lang="en-US" altLang="ko-KR" sz="1400" kern="1200" dirty="0" smtClean="0"/>
                <a:t>(G-5) </a:t>
              </a:r>
              <a:r>
                <a:rPr lang="ko-KR" altLang="en-US" sz="1400" kern="1200" dirty="0" smtClean="0"/>
                <a:t>도약</a:t>
              </a:r>
              <a:endParaRPr lang="ko-KR" altLang="en-US" sz="1400" kern="1200" dirty="0"/>
            </a:p>
          </p:txBody>
        </p:sp>
      </p:grp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7927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40156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1990</a:t>
            </a:r>
            <a:r>
              <a:rPr lang="ko-KR" altLang="en-US" dirty="0" smtClean="0"/>
              <a:t>년대 중반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해양정책 본격 추진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2009860"/>
            <a:ext cx="8640960" cy="1419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해양개발기본법에  따른 기본계획을 통해 국가해양의 미래 비전 제시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생활의 바다 실현을 통해 해양강국으로의 도약을 모색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해양과학기술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해양관광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해양바이오산업 중점 육성</a:t>
            </a:r>
          </a:p>
        </p:txBody>
      </p: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8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12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3789040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3886356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75732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6876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0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39105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1980~1990</a:t>
            </a:r>
            <a:r>
              <a:rPr lang="ko-KR" altLang="en-US" dirty="0" smtClean="0"/>
              <a:t>년대</a:t>
            </a:r>
            <a:r>
              <a:rPr lang="en-US" altLang="ko-KR" dirty="0" smtClean="0"/>
              <a:t>: </a:t>
            </a:r>
            <a:r>
              <a:rPr lang="ko-KR" altLang="en-US" dirty="0" smtClean="0"/>
              <a:t>수산업의 경쟁력 강화 도모</a:t>
            </a:r>
          </a:p>
        </p:txBody>
      </p:sp>
      <p:sp>
        <p:nvSpPr>
          <p:cNvPr id="21" name="텍스트 개체 틀 2"/>
          <p:cNvSpPr txBox="1">
            <a:spLocks/>
          </p:cNvSpPr>
          <p:nvPr/>
        </p:nvSpPr>
        <p:spPr bwMode="auto">
          <a:xfrm>
            <a:off x="251520" y="1979614"/>
            <a:ext cx="8640960" cy="1553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취약해진 어업환경으로 수산업 신장세 둔화</a:t>
            </a: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70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년대 후반 유류파동과 공업화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어족자원의 한정성 등에 기인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어업구조조정과 기르는 어업으로의 전환을 통해 새로운 활로 모색</a:t>
            </a:r>
            <a:endParaRPr kumimoji="1" lang="en-US" altLang="ko-KR" sz="2200" kern="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연안어장 조성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증양식어업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어업기반시설 확충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어촌종합개발사업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바다가꾸기사업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등</a:t>
            </a:r>
            <a:endParaRPr kumimoji="1" lang="ko-KR" altLang="en-US" sz="1700" kern="0" dirty="0" smtClean="0">
              <a:solidFill>
                <a:srgbClr val="0070C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25" name="텍스트 개체 틀 2"/>
          <p:cNvSpPr txBox="1">
            <a:spLocks/>
          </p:cNvSpPr>
          <p:nvPr/>
        </p:nvSpPr>
        <p:spPr bwMode="auto">
          <a:xfrm>
            <a:off x="251520" y="3993436"/>
            <a:ext cx="8280920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400" kern="0" dirty="0" smtClean="0">
                <a:latin typeface="+mn-ea"/>
                <a:ea typeface="+mn-ea"/>
              </a:rPr>
              <a:t>2000</a:t>
            </a:r>
            <a:r>
              <a:rPr kumimoji="1" lang="ko-KR" altLang="en-US" sz="2400" kern="0" dirty="0" smtClean="0">
                <a:latin typeface="+mn-ea"/>
                <a:ea typeface="+mn-ea"/>
              </a:rPr>
              <a:t>년대 초반</a:t>
            </a:r>
            <a:r>
              <a:rPr kumimoji="1" lang="en-US" altLang="ko-KR" sz="2400" kern="0" dirty="0" smtClean="0">
                <a:latin typeface="+mn-ea"/>
                <a:ea typeface="+mn-ea"/>
              </a:rPr>
              <a:t>: </a:t>
            </a:r>
            <a:r>
              <a:rPr kumimoji="1" lang="ko-KR" altLang="en-US" sz="2400" kern="0" dirty="0" smtClean="0">
                <a:latin typeface="+mn-ea"/>
                <a:ea typeface="+mn-ea"/>
              </a:rPr>
              <a:t>해양개발로의 관심 전환</a:t>
            </a:r>
          </a:p>
        </p:txBody>
      </p:sp>
      <p:sp>
        <p:nvSpPr>
          <p:cNvPr id="26" name="텍스트 개체 틀 2"/>
          <p:cNvSpPr txBox="1">
            <a:spLocks/>
          </p:cNvSpPr>
          <p:nvPr/>
        </p:nvSpPr>
        <p:spPr bwMode="auto">
          <a:xfrm>
            <a:off x="251520" y="4602148"/>
            <a:ext cx="864096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‘경북 새천년 만들기’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(1999) 21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대 중점프로젝트 중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바다목장화 사업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물류운송망 확충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독도해양과학기지 건설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해양관광사업 육성 등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 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R&amp;D 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구축 및 관광자원화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경북해양과학연구단지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(GMSP)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조성계획 수립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(2003),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 인프라 구축 등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9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  <a:latin typeface="+mj-ea"/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grpSp>
        <p:nvGrpSpPr>
          <p:cNvPr id="3" name="그룹 34"/>
          <p:cNvGrpSpPr/>
          <p:nvPr/>
        </p:nvGrpSpPr>
        <p:grpSpPr>
          <a:xfrm>
            <a:off x="501973" y="1484784"/>
            <a:ext cx="8390508" cy="5040560"/>
            <a:chOff x="501972" y="1484784"/>
            <a:chExt cx="8565827" cy="5074468"/>
          </a:xfrm>
        </p:grpSpPr>
        <p:sp>
          <p:nvSpPr>
            <p:cNvPr id="15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8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45764"/>
            <a:ext cx="7982166" cy="655400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2" name="텍스트 개체 틀 2"/>
          <p:cNvSpPr>
            <a:spLocks noGrp="1"/>
          </p:cNvSpPr>
          <p:nvPr>
            <p:ph type="body" idx="1"/>
          </p:nvPr>
        </p:nvSpPr>
        <p:spPr>
          <a:xfrm>
            <a:off x="683568" y="1268760"/>
            <a:ext cx="8064896" cy="5184576"/>
          </a:xfrm>
        </p:spPr>
        <p:txBody>
          <a:bodyPr lIns="0" rIns="0">
            <a:normAutofit lnSpcReduction="10000"/>
          </a:bodyPr>
          <a:lstStyle/>
          <a:p>
            <a:pPr marL="0" lvl="0">
              <a:buNone/>
              <a:tabLst>
                <a:tab pos="895350" algn="l"/>
              </a:tabLst>
            </a:pPr>
            <a:r>
              <a:rPr lang="en-US" altLang="ko-KR" spc="-150" dirty="0" smtClean="0">
                <a:latin typeface="+mj-ea"/>
                <a:ea typeface="+mj-ea"/>
              </a:rPr>
              <a:t>2000</a:t>
            </a:r>
            <a:r>
              <a:rPr lang="ko-KR" altLang="en-US" spc="-150" dirty="0" smtClean="0">
                <a:latin typeface="+mj-ea"/>
                <a:ea typeface="+mj-ea"/>
              </a:rPr>
              <a:t>년대 중반 이후 </a:t>
            </a:r>
            <a:r>
              <a:rPr lang="en-US" altLang="ko-KR" spc="-150" dirty="0" smtClean="0">
                <a:latin typeface="+mj-ea"/>
                <a:ea typeface="+mj-ea"/>
              </a:rPr>
              <a:t>: </a:t>
            </a:r>
            <a:r>
              <a:rPr lang="ko-KR" altLang="en-US" spc="-150" dirty="0" smtClean="0">
                <a:latin typeface="+mj-ea"/>
                <a:ea typeface="+mj-ea"/>
              </a:rPr>
              <a:t>해양개발 본격 추진</a:t>
            </a:r>
            <a:endParaRPr lang="en-US" altLang="ko-KR" spc="-150" dirty="0" smtClean="0">
              <a:latin typeface="+mj-ea"/>
              <a:ea typeface="+mj-ea"/>
            </a:endParaRPr>
          </a:p>
          <a:p>
            <a:pPr marL="628650" lvl="0"/>
            <a:endParaRPr lang="en-US" altLang="ko-KR" sz="800" spc="-150" dirty="0" smtClean="0"/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‘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동해안 해양개발 프로젝트’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(GO-Project)(2007)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관광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R&amp;D,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자원개발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SOC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4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분야에서 해양발전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울릉도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·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독도에 대한 지방차원의 대응방안 강구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주요 추진사업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해양과학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R&amp;D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및 산업기반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err="1">
                <a:solidFill>
                  <a:srgbClr val="0070C0"/>
                </a:solidFill>
              </a:rPr>
              <a:t>고품격</a:t>
            </a:r>
            <a:r>
              <a:rPr lang="ko-KR" altLang="en-US" sz="1600" dirty="0">
                <a:solidFill>
                  <a:srgbClr val="0070C0"/>
                </a:solidFill>
              </a:rPr>
              <a:t> 해양관광 인프라 구축</a:t>
            </a:r>
            <a:r>
              <a:rPr lang="en-US" altLang="ko-KR" sz="1600" dirty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포항영일만항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독도영유권 공고화 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울릉 도서종합개발사업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청정해역 보존사업 등</a:t>
            </a:r>
          </a:p>
          <a:p>
            <a:pPr marL="540000" lvl="2" indent="-273050">
              <a:lnSpc>
                <a:spcPct val="130000"/>
              </a:lnSpc>
              <a:spcBef>
                <a:spcPts val="600"/>
              </a:spcBef>
              <a:buNone/>
            </a:pP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☞ 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GMSP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조성을 통한 해양과학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R&amp;D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와 해양바이오산업 및 해양관광산업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발전 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도모</a:t>
            </a:r>
            <a:endParaRPr lang="en-US" altLang="ko-KR" dirty="0" smtClean="0">
              <a:solidFill>
                <a:srgbClr val="7030A0"/>
              </a:solidFill>
              <a:latin typeface="HY울릉도M" pitchFamily="18" charset="-127"/>
              <a:ea typeface="HY울릉도M" pitchFamily="18" charset="-127"/>
            </a:endParaRPr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수산업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지속가능성과 부가가치 제고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err="1" smtClean="0">
                <a:solidFill>
                  <a:srgbClr val="0070C0"/>
                </a:solidFill>
              </a:rPr>
              <a:t>지속가능한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수산자원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바다숲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친환경어구 보급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자율어업 육성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안전한 어업기반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어항 확충으로 어선 안전 도모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어선원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보험료 지원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dirty="0">
                <a:solidFill>
                  <a:srgbClr val="0070C0"/>
                </a:solidFill>
              </a:rPr>
              <a:t>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어촌관광 활성화를 통한 어업소득 다양화 </a:t>
            </a:r>
            <a:r>
              <a:rPr lang="en-US" altLang="ko-KR" sz="160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dirty="0" smtClean="0">
                <a:solidFill>
                  <a:srgbClr val="0070C0"/>
                </a:solidFill>
              </a:rPr>
              <a:t>바다낚시공원</a:t>
            </a:r>
            <a:r>
              <a:rPr lang="en-US" altLang="ko-KR" sz="160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어촌체험마을 등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spc="-150" dirty="0">
                <a:solidFill>
                  <a:srgbClr val="0070C0"/>
                </a:solidFill>
              </a:rPr>
              <a:t>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수산업 경쟁력 도모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내륙지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수산물 유통센터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동해특산 대게 명품화 사업 등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553200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10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경북 동해안 해양산업의 현주소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pic>
        <p:nvPicPr>
          <p:cNvPr id="6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71406" y="1196752"/>
            <a:ext cx="8429685" cy="12961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9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2348880"/>
            <a:ext cx="5000554" cy="13681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2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3624004"/>
            <a:ext cx="5221244" cy="167720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5085184"/>
            <a:ext cx="4929116" cy="11521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" name="그룹 64"/>
          <p:cNvGrpSpPr/>
          <p:nvPr/>
        </p:nvGrpSpPr>
        <p:grpSpPr>
          <a:xfrm>
            <a:off x="4427984" y="2481426"/>
            <a:ext cx="1919325" cy="3978131"/>
            <a:chOff x="6181067" y="6579660"/>
            <a:chExt cx="1919325" cy="3978131"/>
          </a:xfrm>
        </p:grpSpPr>
        <p:sp>
          <p:nvSpPr>
            <p:cNvPr id="25" name="Text Box 49"/>
            <p:cNvSpPr txBox="1">
              <a:spLocks noChangeArrowheads="1"/>
            </p:cNvSpPr>
            <p:nvPr/>
          </p:nvSpPr>
          <p:spPr bwMode="auto">
            <a:xfrm>
              <a:off x="6896892" y="703381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울진</a:t>
              </a:r>
            </a:p>
          </p:txBody>
        </p:sp>
        <p:sp>
          <p:nvSpPr>
            <p:cNvPr id="26" name="Text Box 49"/>
            <p:cNvSpPr txBox="1">
              <a:spLocks noChangeArrowheads="1"/>
            </p:cNvSpPr>
            <p:nvPr/>
          </p:nvSpPr>
          <p:spPr bwMode="auto">
            <a:xfrm>
              <a:off x="7007612" y="833213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영덕</a:t>
              </a:r>
            </a:p>
          </p:txBody>
        </p:sp>
        <p:sp>
          <p:nvSpPr>
            <p:cNvPr id="27" name="Text Box 49"/>
            <p:cNvSpPr txBox="1">
              <a:spLocks noChangeArrowheads="1"/>
            </p:cNvSpPr>
            <p:nvPr/>
          </p:nvSpPr>
          <p:spPr bwMode="auto">
            <a:xfrm>
              <a:off x="6841532" y="9151718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포항</a:t>
              </a:r>
            </a:p>
          </p:txBody>
        </p:sp>
        <p:sp>
          <p:nvSpPr>
            <p:cNvPr id="28" name="Text Box 49"/>
            <p:cNvSpPr txBox="1">
              <a:spLocks noChangeArrowheads="1"/>
            </p:cNvSpPr>
            <p:nvPr/>
          </p:nvSpPr>
          <p:spPr bwMode="auto">
            <a:xfrm>
              <a:off x="6816928" y="10088383"/>
              <a:ext cx="527769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경주</a:t>
              </a:r>
            </a:p>
          </p:txBody>
        </p:sp>
        <p:grpSp>
          <p:nvGrpSpPr>
            <p:cNvPr id="4" name="그룹 32"/>
            <p:cNvGrpSpPr/>
            <p:nvPr/>
          </p:nvGrpSpPr>
          <p:grpSpPr>
            <a:xfrm>
              <a:off x="6181067" y="6579660"/>
              <a:ext cx="1823016" cy="3978131"/>
              <a:chOff x="1500166" y="642918"/>
              <a:chExt cx="2257662" cy="5916188"/>
            </a:xfrm>
          </p:grpSpPr>
          <p:sp>
            <p:nvSpPr>
              <p:cNvPr id="40" name="Freeform 131"/>
              <p:cNvSpPr>
                <a:spLocks/>
              </p:cNvSpPr>
              <p:nvPr/>
            </p:nvSpPr>
            <p:spPr bwMode="auto">
              <a:xfrm>
                <a:off x="1905283" y="642918"/>
                <a:ext cx="1455573" cy="1978574"/>
              </a:xfrm>
              <a:custGeom>
                <a:avLst/>
                <a:gdLst/>
                <a:ahLst/>
                <a:cxnLst>
                  <a:cxn ang="0">
                    <a:pos x="153" y="295"/>
                  </a:cxn>
                  <a:cxn ang="0">
                    <a:pos x="46" y="293"/>
                  </a:cxn>
                  <a:cxn ang="0">
                    <a:pos x="23" y="383"/>
                  </a:cxn>
                  <a:cxn ang="0">
                    <a:pos x="19" y="441"/>
                  </a:cxn>
                  <a:cxn ang="0">
                    <a:pos x="8" y="458"/>
                  </a:cxn>
                  <a:cxn ang="0">
                    <a:pos x="32" y="475"/>
                  </a:cxn>
                  <a:cxn ang="0">
                    <a:pos x="54" y="498"/>
                  </a:cxn>
                  <a:cxn ang="0">
                    <a:pos x="100" y="518"/>
                  </a:cxn>
                  <a:cxn ang="0">
                    <a:pos x="125" y="556"/>
                  </a:cxn>
                  <a:cxn ang="0">
                    <a:pos x="127" y="594"/>
                  </a:cxn>
                  <a:cxn ang="0">
                    <a:pos x="146" y="623"/>
                  </a:cxn>
                  <a:cxn ang="0">
                    <a:pos x="176" y="633"/>
                  </a:cxn>
                  <a:cxn ang="0">
                    <a:pos x="234" y="681"/>
                  </a:cxn>
                  <a:cxn ang="0">
                    <a:pos x="330" y="683"/>
                  </a:cxn>
                  <a:cxn ang="0">
                    <a:pos x="351" y="650"/>
                  </a:cxn>
                  <a:cxn ang="0">
                    <a:pos x="386" y="671"/>
                  </a:cxn>
                  <a:cxn ang="0">
                    <a:pos x="374" y="690"/>
                  </a:cxn>
                  <a:cxn ang="0">
                    <a:pos x="370" y="729"/>
                  </a:cxn>
                  <a:cxn ang="0">
                    <a:pos x="389" y="748"/>
                  </a:cxn>
                  <a:cxn ang="0">
                    <a:pos x="401" y="796"/>
                  </a:cxn>
                  <a:cxn ang="0">
                    <a:pos x="437" y="851"/>
                  </a:cxn>
                  <a:cxn ang="0">
                    <a:pos x="416" y="922"/>
                  </a:cxn>
                  <a:cxn ang="0">
                    <a:pos x="363" y="995"/>
                  </a:cxn>
                  <a:cxn ang="0">
                    <a:pos x="393" y="1038"/>
                  </a:cxn>
                  <a:cxn ang="0">
                    <a:pos x="366" y="1112"/>
                  </a:cxn>
                  <a:cxn ang="0">
                    <a:pos x="422" y="1132"/>
                  </a:cxn>
                  <a:cxn ang="0">
                    <a:pos x="470" y="1137"/>
                  </a:cxn>
                  <a:cxn ang="0">
                    <a:pos x="510" y="1158"/>
                  </a:cxn>
                  <a:cxn ang="0">
                    <a:pos x="568" y="1139"/>
                  </a:cxn>
                  <a:cxn ang="0">
                    <a:pos x="622" y="1151"/>
                  </a:cxn>
                  <a:cxn ang="0">
                    <a:pos x="658" y="1187"/>
                  </a:cxn>
                  <a:cxn ang="0">
                    <a:pos x="675" y="1149"/>
                  </a:cxn>
                  <a:cxn ang="0">
                    <a:pos x="710" y="1105"/>
                  </a:cxn>
                  <a:cxn ang="0">
                    <a:pos x="725" y="1097"/>
                  </a:cxn>
                  <a:cxn ang="0">
                    <a:pos x="735" y="1084"/>
                  </a:cxn>
                  <a:cxn ang="0">
                    <a:pos x="756" y="1047"/>
                  </a:cxn>
                  <a:cxn ang="0">
                    <a:pos x="754" y="974"/>
                  </a:cxn>
                  <a:cxn ang="0">
                    <a:pos x="744" y="915"/>
                  </a:cxn>
                  <a:cxn ang="0">
                    <a:pos x="744" y="865"/>
                  </a:cxn>
                  <a:cxn ang="0">
                    <a:pos x="719" y="804"/>
                  </a:cxn>
                  <a:cxn ang="0">
                    <a:pos x="698" y="756"/>
                  </a:cxn>
                  <a:cxn ang="0">
                    <a:pos x="662" y="698"/>
                  </a:cxn>
                  <a:cxn ang="0">
                    <a:pos x="647" y="631"/>
                  </a:cxn>
                  <a:cxn ang="0">
                    <a:pos x="643" y="573"/>
                  </a:cxn>
                  <a:cxn ang="0">
                    <a:pos x="645" y="531"/>
                  </a:cxn>
                  <a:cxn ang="0">
                    <a:pos x="648" y="495"/>
                  </a:cxn>
                  <a:cxn ang="0">
                    <a:pos x="639" y="443"/>
                  </a:cxn>
                  <a:cxn ang="0">
                    <a:pos x="625" y="395"/>
                  </a:cxn>
                  <a:cxn ang="0">
                    <a:pos x="639" y="337"/>
                  </a:cxn>
                  <a:cxn ang="0">
                    <a:pos x="627" y="289"/>
                  </a:cxn>
                  <a:cxn ang="0">
                    <a:pos x="633" y="236"/>
                  </a:cxn>
                  <a:cxn ang="0">
                    <a:pos x="666" y="211"/>
                  </a:cxn>
                  <a:cxn ang="0">
                    <a:pos x="652" y="190"/>
                  </a:cxn>
                  <a:cxn ang="0">
                    <a:pos x="595" y="142"/>
                  </a:cxn>
                  <a:cxn ang="0">
                    <a:pos x="562" y="103"/>
                  </a:cxn>
                  <a:cxn ang="0">
                    <a:pos x="566" y="65"/>
                  </a:cxn>
                  <a:cxn ang="0">
                    <a:pos x="556" y="36"/>
                  </a:cxn>
                  <a:cxn ang="0">
                    <a:pos x="476" y="11"/>
                  </a:cxn>
                  <a:cxn ang="0">
                    <a:pos x="403" y="74"/>
                  </a:cxn>
                  <a:cxn ang="0">
                    <a:pos x="341" y="109"/>
                  </a:cxn>
                  <a:cxn ang="0">
                    <a:pos x="278" y="178"/>
                  </a:cxn>
                  <a:cxn ang="0">
                    <a:pos x="293" y="245"/>
                  </a:cxn>
                  <a:cxn ang="0">
                    <a:pos x="221" y="245"/>
                  </a:cxn>
                </a:cxnLst>
                <a:rect l="0" t="0" r="r" b="b"/>
                <a:pathLst>
                  <a:path w="762" h="1191">
                    <a:moveTo>
                      <a:pt x="198" y="247"/>
                    </a:moveTo>
                    <a:lnTo>
                      <a:pt x="194" y="255"/>
                    </a:lnTo>
                    <a:lnTo>
                      <a:pt x="190" y="259"/>
                    </a:lnTo>
                    <a:lnTo>
                      <a:pt x="184" y="262"/>
                    </a:lnTo>
                    <a:lnTo>
                      <a:pt x="180" y="266"/>
                    </a:lnTo>
                    <a:lnTo>
                      <a:pt x="176" y="268"/>
                    </a:lnTo>
                    <a:lnTo>
                      <a:pt x="176" y="272"/>
                    </a:lnTo>
                    <a:lnTo>
                      <a:pt x="176" y="276"/>
                    </a:lnTo>
                    <a:lnTo>
                      <a:pt x="174" y="282"/>
                    </a:lnTo>
                    <a:lnTo>
                      <a:pt x="174" y="284"/>
                    </a:lnTo>
                    <a:lnTo>
                      <a:pt x="173" y="287"/>
                    </a:lnTo>
                    <a:lnTo>
                      <a:pt x="171" y="289"/>
                    </a:lnTo>
                    <a:lnTo>
                      <a:pt x="153" y="295"/>
                    </a:lnTo>
                    <a:lnTo>
                      <a:pt x="150" y="297"/>
                    </a:lnTo>
                    <a:lnTo>
                      <a:pt x="148" y="297"/>
                    </a:lnTo>
                    <a:lnTo>
                      <a:pt x="144" y="297"/>
                    </a:lnTo>
                    <a:lnTo>
                      <a:pt x="140" y="295"/>
                    </a:lnTo>
                    <a:lnTo>
                      <a:pt x="128" y="285"/>
                    </a:lnTo>
                    <a:lnTo>
                      <a:pt x="109" y="270"/>
                    </a:lnTo>
                    <a:lnTo>
                      <a:pt x="105" y="268"/>
                    </a:lnTo>
                    <a:lnTo>
                      <a:pt x="100" y="268"/>
                    </a:lnTo>
                    <a:lnTo>
                      <a:pt x="96" y="268"/>
                    </a:lnTo>
                    <a:lnTo>
                      <a:pt x="88" y="270"/>
                    </a:lnTo>
                    <a:lnTo>
                      <a:pt x="61" y="284"/>
                    </a:lnTo>
                    <a:lnTo>
                      <a:pt x="50" y="291"/>
                    </a:lnTo>
                    <a:lnTo>
                      <a:pt x="46" y="293"/>
                    </a:lnTo>
                    <a:lnTo>
                      <a:pt x="42" y="299"/>
                    </a:lnTo>
                    <a:lnTo>
                      <a:pt x="42" y="303"/>
                    </a:lnTo>
                    <a:lnTo>
                      <a:pt x="40" y="312"/>
                    </a:lnTo>
                    <a:lnTo>
                      <a:pt x="34" y="322"/>
                    </a:lnTo>
                    <a:lnTo>
                      <a:pt x="29" y="332"/>
                    </a:lnTo>
                    <a:lnTo>
                      <a:pt x="27" y="339"/>
                    </a:lnTo>
                    <a:lnTo>
                      <a:pt x="23" y="345"/>
                    </a:lnTo>
                    <a:lnTo>
                      <a:pt x="23" y="351"/>
                    </a:lnTo>
                    <a:lnTo>
                      <a:pt x="25" y="366"/>
                    </a:lnTo>
                    <a:lnTo>
                      <a:pt x="25" y="370"/>
                    </a:lnTo>
                    <a:lnTo>
                      <a:pt x="25" y="376"/>
                    </a:lnTo>
                    <a:lnTo>
                      <a:pt x="23" y="379"/>
                    </a:lnTo>
                    <a:lnTo>
                      <a:pt x="23" y="383"/>
                    </a:lnTo>
                    <a:lnTo>
                      <a:pt x="25" y="387"/>
                    </a:lnTo>
                    <a:lnTo>
                      <a:pt x="27" y="393"/>
                    </a:lnTo>
                    <a:lnTo>
                      <a:pt x="31" y="399"/>
                    </a:lnTo>
                    <a:lnTo>
                      <a:pt x="31" y="403"/>
                    </a:lnTo>
                    <a:lnTo>
                      <a:pt x="31" y="404"/>
                    </a:lnTo>
                    <a:lnTo>
                      <a:pt x="31" y="410"/>
                    </a:lnTo>
                    <a:lnTo>
                      <a:pt x="29" y="414"/>
                    </a:lnTo>
                    <a:lnTo>
                      <a:pt x="27" y="422"/>
                    </a:lnTo>
                    <a:lnTo>
                      <a:pt x="25" y="426"/>
                    </a:lnTo>
                    <a:lnTo>
                      <a:pt x="25" y="435"/>
                    </a:lnTo>
                    <a:lnTo>
                      <a:pt x="25" y="437"/>
                    </a:lnTo>
                    <a:lnTo>
                      <a:pt x="23" y="439"/>
                    </a:lnTo>
                    <a:lnTo>
                      <a:pt x="19" y="441"/>
                    </a:lnTo>
                    <a:lnTo>
                      <a:pt x="17" y="443"/>
                    </a:lnTo>
                    <a:lnTo>
                      <a:pt x="13" y="445"/>
                    </a:lnTo>
                    <a:lnTo>
                      <a:pt x="11" y="443"/>
                    </a:lnTo>
                    <a:lnTo>
                      <a:pt x="9" y="443"/>
                    </a:lnTo>
                    <a:lnTo>
                      <a:pt x="6" y="443"/>
                    </a:lnTo>
                    <a:lnTo>
                      <a:pt x="4" y="445"/>
                    </a:lnTo>
                    <a:lnTo>
                      <a:pt x="0" y="449"/>
                    </a:lnTo>
                    <a:lnTo>
                      <a:pt x="0" y="450"/>
                    </a:lnTo>
                    <a:lnTo>
                      <a:pt x="0" y="452"/>
                    </a:lnTo>
                    <a:lnTo>
                      <a:pt x="2" y="454"/>
                    </a:lnTo>
                    <a:lnTo>
                      <a:pt x="4" y="456"/>
                    </a:lnTo>
                    <a:lnTo>
                      <a:pt x="6" y="458"/>
                    </a:lnTo>
                    <a:lnTo>
                      <a:pt x="8" y="458"/>
                    </a:lnTo>
                    <a:lnTo>
                      <a:pt x="9" y="458"/>
                    </a:lnTo>
                    <a:lnTo>
                      <a:pt x="11" y="458"/>
                    </a:lnTo>
                    <a:lnTo>
                      <a:pt x="13" y="460"/>
                    </a:lnTo>
                    <a:lnTo>
                      <a:pt x="13" y="464"/>
                    </a:lnTo>
                    <a:lnTo>
                      <a:pt x="13" y="468"/>
                    </a:lnTo>
                    <a:lnTo>
                      <a:pt x="13" y="472"/>
                    </a:lnTo>
                    <a:lnTo>
                      <a:pt x="13" y="474"/>
                    </a:lnTo>
                    <a:lnTo>
                      <a:pt x="15" y="475"/>
                    </a:lnTo>
                    <a:lnTo>
                      <a:pt x="17" y="475"/>
                    </a:lnTo>
                    <a:lnTo>
                      <a:pt x="21" y="475"/>
                    </a:lnTo>
                    <a:lnTo>
                      <a:pt x="25" y="475"/>
                    </a:lnTo>
                    <a:lnTo>
                      <a:pt x="29" y="475"/>
                    </a:lnTo>
                    <a:lnTo>
                      <a:pt x="32" y="475"/>
                    </a:lnTo>
                    <a:lnTo>
                      <a:pt x="38" y="477"/>
                    </a:lnTo>
                    <a:lnTo>
                      <a:pt x="42" y="481"/>
                    </a:lnTo>
                    <a:lnTo>
                      <a:pt x="44" y="481"/>
                    </a:lnTo>
                    <a:lnTo>
                      <a:pt x="48" y="481"/>
                    </a:lnTo>
                    <a:lnTo>
                      <a:pt x="50" y="483"/>
                    </a:lnTo>
                    <a:lnTo>
                      <a:pt x="52" y="487"/>
                    </a:lnTo>
                    <a:lnTo>
                      <a:pt x="52" y="489"/>
                    </a:lnTo>
                    <a:lnTo>
                      <a:pt x="52" y="491"/>
                    </a:lnTo>
                    <a:lnTo>
                      <a:pt x="52" y="493"/>
                    </a:lnTo>
                    <a:lnTo>
                      <a:pt x="50" y="495"/>
                    </a:lnTo>
                    <a:lnTo>
                      <a:pt x="50" y="495"/>
                    </a:lnTo>
                    <a:lnTo>
                      <a:pt x="50" y="497"/>
                    </a:lnTo>
                    <a:lnTo>
                      <a:pt x="54" y="498"/>
                    </a:lnTo>
                    <a:lnTo>
                      <a:pt x="57" y="500"/>
                    </a:lnTo>
                    <a:lnTo>
                      <a:pt x="61" y="502"/>
                    </a:lnTo>
                    <a:lnTo>
                      <a:pt x="65" y="500"/>
                    </a:lnTo>
                    <a:lnTo>
                      <a:pt x="71" y="500"/>
                    </a:lnTo>
                    <a:lnTo>
                      <a:pt x="75" y="500"/>
                    </a:lnTo>
                    <a:lnTo>
                      <a:pt x="79" y="500"/>
                    </a:lnTo>
                    <a:lnTo>
                      <a:pt x="80" y="500"/>
                    </a:lnTo>
                    <a:lnTo>
                      <a:pt x="82" y="504"/>
                    </a:lnTo>
                    <a:lnTo>
                      <a:pt x="88" y="512"/>
                    </a:lnTo>
                    <a:lnTo>
                      <a:pt x="94" y="516"/>
                    </a:lnTo>
                    <a:lnTo>
                      <a:pt x="98" y="516"/>
                    </a:lnTo>
                    <a:lnTo>
                      <a:pt x="100" y="518"/>
                    </a:lnTo>
                    <a:lnTo>
                      <a:pt x="100" y="518"/>
                    </a:lnTo>
                    <a:lnTo>
                      <a:pt x="100" y="521"/>
                    </a:lnTo>
                    <a:lnTo>
                      <a:pt x="102" y="525"/>
                    </a:lnTo>
                    <a:lnTo>
                      <a:pt x="103" y="529"/>
                    </a:lnTo>
                    <a:lnTo>
                      <a:pt x="105" y="533"/>
                    </a:lnTo>
                    <a:lnTo>
                      <a:pt x="109" y="535"/>
                    </a:lnTo>
                    <a:lnTo>
                      <a:pt x="113" y="537"/>
                    </a:lnTo>
                    <a:lnTo>
                      <a:pt x="117" y="537"/>
                    </a:lnTo>
                    <a:lnTo>
                      <a:pt x="117" y="541"/>
                    </a:lnTo>
                    <a:lnTo>
                      <a:pt x="119" y="544"/>
                    </a:lnTo>
                    <a:lnTo>
                      <a:pt x="121" y="548"/>
                    </a:lnTo>
                    <a:lnTo>
                      <a:pt x="125" y="552"/>
                    </a:lnTo>
                    <a:lnTo>
                      <a:pt x="125" y="554"/>
                    </a:lnTo>
                    <a:lnTo>
                      <a:pt x="125" y="556"/>
                    </a:lnTo>
                    <a:lnTo>
                      <a:pt x="125" y="558"/>
                    </a:lnTo>
                    <a:lnTo>
                      <a:pt x="125" y="560"/>
                    </a:lnTo>
                    <a:lnTo>
                      <a:pt x="123" y="564"/>
                    </a:lnTo>
                    <a:lnTo>
                      <a:pt x="123" y="566"/>
                    </a:lnTo>
                    <a:lnTo>
                      <a:pt x="125" y="569"/>
                    </a:lnTo>
                    <a:lnTo>
                      <a:pt x="125" y="573"/>
                    </a:lnTo>
                    <a:lnTo>
                      <a:pt x="123" y="579"/>
                    </a:lnTo>
                    <a:lnTo>
                      <a:pt x="123" y="583"/>
                    </a:lnTo>
                    <a:lnTo>
                      <a:pt x="123" y="585"/>
                    </a:lnTo>
                    <a:lnTo>
                      <a:pt x="125" y="587"/>
                    </a:lnTo>
                    <a:lnTo>
                      <a:pt x="125" y="589"/>
                    </a:lnTo>
                    <a:lnTo>
                      <a:pt x="127" y="591"/>
                    </a:lnTo>
                    <a:lnTo>
                      <a:pt x="127" y="594"/>
                    </a:lnTo>
                    <a:lnTo>
                      <a:pt x="127" y="598"/>
                    </a:lnTo>
                    <a:lnTo>
                      <a:pt x="127" y="608"/>
                    </a:lnTo>
                    <a:lnTo>
                      <a:pt x="127" y="608"/>
                    </a:lnTo>
                    <a:lnTo>
                      <a:pt x="127" y="610"/>
                    </a:lnTo>
                    <a:lnTo>
                      <a:pt x="128" y="612"/>
                    </a:lnTo>
                    <a:lnTo>
                      <a:pt x="128" y="612"/>
                    </a:lnTo>
                    <a:lnTo>
                      <a:pt x="134" y="612"/>
                    </a:lnTo>
                    <a:lnTo>
                      <a:pt x="138" y="614"/>
                    </a:lnTo>
                    <a:lnTo>
                      <a:pt x="140" y="614"/>
                    </a:lnTo>
                    <a:lnTo>
                      <a:pt x="142" y="615"/>
                    </a:lnTo>
                    <a:lnTo>
                      <a:pt x="144" y="617"/>
                    </a:lnTo>
                    <a:lnTo>
                      <a:pt x="146" y="621"/>
                    </a:lnTo>
                    <a:lnTo>
                      <a:pt x="146" y="623"/>
                    </a:lnTo>
                    <a:lnTo>
                      <a:pt x="146" y="629"/>
                    </a:lnTo>
                    <a:lnTo>
                      <a:pt x="144" y="639"/>
                    </a:lnTo>
                    <a:lnTo>
                      <a:pt x="144" y="642"/>
                    </a:lnTo>
                    <a:lnTo>
                      <a:pt x="142" y="644"/>
                    </a:lnTo>
                    <a:lnTo>
                      <a:pt x="146" y="646"/>
                    </a:lnTo>
                    <a:lnTo>
                      <a:pt x="150" y="648"/>
                    </a:lnTo>
                    <a:lnTo>
                      <a:pt x="151" y="648"/>
                    </a:lnTo>
                    <a:lnTo>
                      <a:pt x="153" y="646"/>
                    </a:lnTo>
                    <a:lnTo>
                      <a:pt x="161" y="637"/>
                    </a:lnTo>
                    <a:lnTo>
                      <a:pt x="169" y="633"/>
                    </a:lnTo>
                    <a:lnTo>
                      <a:pt x="171" y="631"/>
                    </a:lnTo>
                    <a:lnTo>
                      <a:pt x="173" y="631"/>
                    </a:lnTo>
                    <a:lnTo>
                      <a:pt x="176" y="633"/>
                    </a:lnTo>
                    <a:lnTo>
                      <a:pt x="180" y="635"/>
                    </a:lnTo>
                    <a:lnTo>
                      <a:pt x="194" y="639"/>
                    </a:lnTo>
                    <a:lnTo>
                      <a:pt x="196" y="639"/>
                    </a:lnTo>
                    <a:lnTo>
                      <a:pt x="198" y="639"/>
                    </a:lnTo>
                    <a:lnTo>
                      <a:pt x="201" y="637"/>
                    </a:lnTo>
                    <a:lnTo>
                      <a:pt x="205" y="635"/>
                    </a:lnTo>
                    <a:lnTo>
                      <a:pt x="209" y="635"/>
                    </a:lnTo>
                    <a:lnTo>
                      <a:pt x="211" y="635"/>
                    </a:lnTo>
                    <a:lnTo>
                      <a:pt x="213" y="637"/>
                    </a:lnTo>
                    <a:lnTo>
                      <a:pt x="215" y="639"/>
                    </a:lnTo>
                    <a:lnTo>
                      <a:pt x="221" y="648"/>
                    </a:lnTo>
                    <a:lnTo>
                      <a:pt x="226" y="665"/>
                    </a:lnTo>
                    <a:lnTo>
                      <a:pt x="234" y="681"/>
                    </a:lnTo>
                    <a:lnTo>
                      <a:pt x="238" y="685"/>
                    </a:lnTo>
                    <a:lnTo>
                      <a:pt x="245" y="688"/>
                    </a:lnTo>
                    <a:lnTo>
                      <a:pt x="251" y="690"/>
                    </a:lnTo>
                    <a:lnTo>
                      <a:pt x="261" y="690"/>
                    </a:lnTo>
                    <a:lnTo>
                      <a:pt x="276" y="690"/>
                    </a:lnTo>
                    <a:lnTo>
                      <a:pt x="282" y="692"/>
                    </a:lnTo>
                    <a:lnTo>
                      <a:pt x="292" y="696"/>
                    </a:lnTo>
                    <a:lnTo>
                      <a:pt x="299" y="698"/>
                    </a:lnTo>
                    <a:lnTo>
                      <a:pt x="303" y="700"/>
                    </a:lnTo>
                    <a:lnTo>
                      <a:pt x="313" y="698"/>
                    </a:lnTo>
                    <a:lnTo>
                      <a:pt x="318" y="696"/>
                    </a:lnTo>
                    <a:lnTo>
                      <a:pt x="324" y="690"/>
                    </a:lnTo>
                    <a:lnTo>
                      <a:pt x="330" y="683"/>
                    </a:lnTo>
                    <a:lnTo>
                      <a:pt x="332" y="679"/>
                    </a:lnTo>
                    <a:lnTo>
                      <a:pt x="334" y="673"/>
                    </a:lnTo>
                    <a:lnTo>
                      <a:pt x="338" y="656"/>
                    </a:lnTo>
                    <a:lnTo>
                      <a:pt x="341" y="644"/>
                    </a:lnTo>
                    <a:lnTo>
                      <a:pt x="343" y="642"/>
                    </a:lnTo>
                    <a:lnTo>
                      <a:pt x="345" y="640"/>
                    </a:lnTo>
                    <a:lnTo>
                      <a:pt x="347" y="640"/>
                    </a:lnTo>
                    <a:lnTo>
                      <a:pt x="349" y="642"/>
                    </a:lnTo>
                    <a:lnTo>
                      <a:pt x="349" y="642"/>
                    </a:lnTo>
                    <a:lnTo>
                      <a:pt x="347" y="646"/>
                    </a:lnTo>
                    <a:lnTo>
                      <a:pt x="347" y="648"/>
                    </a:lnTo>
                    <a:lnTo>
                      <a:pt x="349" y="650"/>
                    </a:lnTo>
                    <a:lnTo>
                      <a:pt x="351" y="650"/>
                    </a:lnTo>
                    <a:lnTo>
                      <a:pt x="355" y="652"/>
                    </a:lnTo>
                    <a:lnTo>
                      <a:pt x="359" y="652"/>
                    </a:lnTo>
                    <a:lnTo>
                      <a:pt x="363" y="652"/>
                    </a:lnTo>
                    <a:lnTo>
                      <a:pt x="370" y="648"/>
                    </a:lnTo>
                    <a:lnTo>
                      <a:pt x="374" y="646"/>
                    </a:lnTo>
                    <a:lnTo>
                      <a:pt x="376" y="646"/>
                    </a:lnTo>
                    <a:lnTo>
                      <a:pt x="378" y="646"/>
                    </a:lnTo>
                    <a:lnTo>
                      <a:pt x="380" y="650"/>
                    </a:lnTo>
                    <a:lnTo>
                      <a:pt x="386" y="662"/>
                    </a:lnTo>
                    <a:lnTo>
                      <a:pt x="387" y="667"/>
                    </a:lnTo>
                    <a:lnTo>
                      <a:pt x="387" y="669"/>
                    </a:lnTo>
                    <a:lnTo>
                      <a:pt x="387" y="671"/>
                    </a:lnTo>
                    <a:lnTo>
                      <a:pt x="386" y="671"/>
                    </a:lnTo>
                    <a:lnTo>
                      <a:pt x="382" y="669"/>
                    </a:lnTo>
                    <a:lnTo>
                      <a:pt x="382" y="669"/>
                    </a:lnTo>
                    <a:lnTo>
                      <a:pt x="380" y="669"/>
                    </a:lnTo>
                    <a:lnTo>
                      <a:pt x="378" y="671"/>
                    </a:lnTo>
                    <a:lnTo>
                      <a:pt x="376" y="675"/>
                    </a:lnTo>
                    <a:lnTo>
                      <a:pt x="376" y="679"/>
                    </a:lnTo>
                    <a:lnTo>
                      <a:pt x="372" y="681"/>
                    </a:lnTo>
                    <a:lnTo>
                      <a:pt x="370" y="683"/>
                    </a:lnTo>
                    <a:lnTo>
                      <a:pt x="370" y="685"/>
                    </a:lnTo>
                    <a:lnTo>
                      <a:pt x="372" y="686"/>
                    </a:lnTo>
                    <a:lnTo>
                      <a:pt x="374" y="686"/>
                    </a:lnTo>
                    <a:lnTo>
                      <a:pt x="374" y="688"/>
                    </a:lnTo>
                    <a:lnTo>
                      <a:pt x="374" y="690"/>
                    </a:lnTo>
                    <a:lnTo>
                      <a:pt x="372" y="696"/>
                    </a:lnTo>
                    <a:lnTo>
                      <a:pt x="372" y="700"/>
                    </a:lnTo>
                    <a:lnTo>
                      <a:pt x="372" y="706"/>
                    </a:lnTo>
                    <a:lnTo>
                      <a:pt x="372" y="709"/>
                    </a:lnTo>
                    <a:lnTo>
                      <a:pt x="372" y="711"/>
                    </a:lnTo>
                    <a:lnTo>
                      <a:pt x="370" y="715"/>
                    </a:lnTo>
                    <a:lnTo>
                      <a:pt x="366" y="719"/>
                    </a:lnTo>
                    <a:lnTo>
                      <a:pt x="366" y="721"/>
                    </a:lnTo>
                    <a:lnTo>
                      <a:pt x="366" y="723"/>
                    </a:lnTo>
                    <a:lnTo>
                      <a:pt x="366" y="723"/>
                    </a:lnTo>
                    <a:lnTo>
                      <a:pt x="366" y="725"/>
                    </a:lnTo>
                    <a:lnTo>
                      <a:pt x="370" y="727"/>
                    </a:lnTo>
                    <a:lnTo>
                      <a:pt x="370" y="729"/>
                    </a:lnTo>
                    <a:lnTo>
                      <a:pt x="370" y="729"/>
                    </a:lnTo>
                    <a:lnTo>
                      <a:pt x="370" y="731"/>
                    </a:lnTo>
                    <a:lnTo>
                      <a:pt x="370" y="733"/>
                    </a:lnTo>
                    <a:lnTo>
                      <a:pt x="368" y="734"/>
                    </a:lnTo>
                    <a:lnTo>
                      <a:pt x="366" y="736"/>
                    </a:lnTo>
                    <a:lnTo>
                      <a:pt x="366" y="738"/>
                    </a:lnTo>
                    <a:lnTo>
                      <a:pt x="368" y="740"/>
                    </a:lnTo>
                    <a:lnTo>
                      <a:pt x="370" y="744"/>
                    </a:lnTo>
                    <a:lnTo>
                      <a:pt x="374" y="748"/>
                    </a:lnTo>
                    <a:lnTo>
                      <a:pt x="376" y="750"/>
                    </a:lnTo>
                    <a:lnTo>
                      <a:pt x="378" y="748"/>
                    </a:lnTo>
                    <a:lnTo>
                      <a:pt x="384" y="748"/>
                    </a:lnTo>
                    <a:lnTo>
                      <a:pt x="389" y="748"/>
                    </a:lnTo>
                    <a:lnTo>
                      <a:pt x="395" y="750"/>
                    </a:lnTo>
                    <a:lnTo>
                      <a:pt x="401" y="754"/>
                    </a:lnTo>
                    <a:lnTo>
                      <a:pt x="403" y="757"/>
                    </a:lnTo>
                    <a:lnTo>
                      <a:pt x="405" y="761"/>
                    </a:lnTo>
                    <a:lnTo>
                      <a:pt x="405" y="765"/>
                    </a:lnTo>
                    <a:lnTo>
                      <a:pt x="403" y="773"/>
                    </a:lnTo>
                    <a:lnTo>
                      <a:pt x="401" y="777"/>
                    </a:lnTo>
                    <a:lnTo>
                      <a:pt x="399" y="782"/>
                    </a:lnTo>
                    <a:lnTo>
                      <a:pt x="397" y="784"/>
                    </a:lnTo>
                    <a:lnTo>
                      <a:pt x="397" y="786"/>
                    </a:lnTo>
                    <a:lnTo>
                      <a:pt x="397" y="790"/>
                    </a:lnTo>
                    <a:lnTo>
                      <a:pt x="399" y="792"/>
                    </a:lnTo>
                    <a:lnTo>
                      <a:pt x="401" y="796"/>
                    </a:lnTo>
                    <a:lnTo>
                      <a:pt x="401" y="804"/>
                    </a:lnTo>
                    <a:lnTo>
                      <a:pt x="405" y="813"/>
                    </a:lnTo>
                    <a:lnTo>
                      <a:pt x="409" y="823"/>
                    </a:lnTo>
                    <a:lnTo>
                      <a:pt x="414" y="828"/>
                    </a:lnTo>
                    <a:lnTo>
                      <a:pt x="420" y="836"/>
                    </a:lnTo>
                    <a:lnTo>
                      <a:pt x="424" y="838"/>
                    </a:lnTo>
                    <a:lnTo>
                      <a:pt x="430" y="840"/>
                    </a:lnTo>
                    <a:lnTo>
                      <a:pt x="432" y="840"/>
                    </a:lnTo>
                    <a:lnTo>
                      <a:pt x="432" y="840"/>
                    </a:lnTo>
                    <a:lnTo>
                      <a:pt x="434" y="842"/>
                    </a:lnTo>
                    <a:lnTo>
                      <a:pt x="434" y="846"/>
                    </a:lnTo>
                    <a:lnTo>
                      <a:pt x="434" y="848"/>
                    </a:lnTo>
                    <a:lnTo>
                      <a:pt x="437" y="851"/>
                    </a:lnTo>
                    <a:lnTo>
                      <a:pt x="441" y="855"/>
                    </a:lnTo>
                    <a:lnTo>
                      <a:pt x="443" y="857"/>
                    </a:lnTo>
                    <a:lnTo>
                      <a:pt x="445" y="863"/>
                    </a:lnTo>
                    <a:lnTo>
                      <a:pt x="445" y="865"/>
                    </a:lnTo>
                    <a:lnTo>
                      <a:pt x="443" y="871"/>
                    </a:lnTo>
                    <a:lnTo>
                      <a:pt x="439" y="878"/>
                    </a:lnTo>
                    <a:lnTo>
                      <a:pt x="430" y="886"/>
                    </a:lnTo>
                    <a:lnTo>
                      <a:pt x="426" y="888"/>
                    </a:lnTo>
                    <a:lnTo>
                      <a:pt x="422" y="892"/>
                    </a:lnTo>
                    <a:lnTo>
                      <a:pt x="422" y="898"/>
                    </a:lnTo>
                    <a:lnTo>
                      <a:pt x="422" y="907"/>
                    </a:lnTo>
                    <a:lnTo>
                      <a:pt x="420" y="917"/>
                    </a:lnTo>
                    <a:lnTo>
                      <a:pt x="416" y="922"/>
                    </a:lnTo>
                    <a:lnTo>
                      <a:pt x="412" y="928"/>
                    </a:lnTo>
                    <a:lnTo>
                      <a:pt x="409" y="932"/>
                    </a:lnTo>
                    <a:lnTo>
                      <a:pt x="395" y="938"/>
                    </a:lnTo>
                    <a:lnTo>
                      <a:pt x="384" y="942"/>
                    </a:lnTo>
                    <a:lnTo>
                      <a:pt x="378" y="945"/>
                    </a:lnTo>
                    <a:lnTo>
                      <a:pt x="372" y="947"/>
                    </a:lnTo>
                    <a:lnTo>
                      <a:pt x="370" y="949"/>
                    </a:lnTo>
                    <a:lnTo>
                      <a:pt x="370" y="953"/>
                    </a:lnTo>
                    <a:lnTo>
                      <a:pt x="370" y="959"/>
                    </a:lnTo>
                    <a:lnTo>
                      <a:pt x="370" y="969"/>
                    </a:lnTo>
                    <a:lnTo>
                      <a:pt x="366" y="980"/>
                    </a:lnTo>
                    <a:lnTo>
                      <a:pt x="364" y="988"/>
                    </a:lnTo>
                    <a:lnTo>
                      <a:pt x="363" y="995"/>
                    </a:lnTo>
                    <a:lnTo>
                      <a:pt x="364" y="999"/>
                    </a:lnTo>
                    <a:lnTo>
                      <a:pt x="366" y="1001"/>
                    </a:lnTo>
                    <a:lnTo>
                      <a:pt x="370" y="1003"/>
                    </a:lnTo>
                    <a:lnTo>
                      <a:pt x="378" y="1005"/>
                    </a:lnTo>
                    <a:lnTo>
                      <a:pt x="384" y="1005"/>
                    </a:lnTo>
                    <a:lnTo>
                      <a:pt x="393" y="1007"/>
                    </a:lnTo>
                    <a:lnTo>
                      <a:pt x="397" y="1011"/>
                    </a:lnTo>
                    <a:lnTo>
                      <a:pt x="403" y="1016"/>
                    </a:lnTo>
                    <a:lnTo>
                      <a:pt x="405" y="1020"/>
                    </a:lnTo>
                    <a:lnTo>
                      <a:pt x="405" y="1022"/>
                    </a:lnTo>
                    <a:lnTo>
                      <a:pt x="403" y="1026"/>
                    </a:lnTo>
                    <a:lnTo>
                      <a:pt x="397" y="1032"/>
                    </a:lnTo>
                    <a:lnTo>
                      <a:pt x="393" y="1038"/>
                    </a:lnTo>
                    <a:lnTo>
                      <a:pt x="393" y="1045"/>
                    </a:lnTo>
                    <a:lnTo>
                      <a:pt x="389" y="1055"/>
                    </a:lnTo>
                    <a:lnTo>
                      <a:pt x="387" y="1061"/>
                    </a:lnTo>
                    <a:lnTo>
                      <a:pt x="386" y="1066"/>
                    </a:lnTo>
                    <a:lnTo>
                      <a:pt x="380" y="1076"/>
                    </a:lnTo>
                    <a:lnTo>
                      <a:pt x="376" y="1084"/>
                    </a:lnTo>
                    <a:lnTo>
                      <a:pt x="376" y="1086"/>
                    </a:lnTo>
                    <a:lnTo>
                      <a:pt x="376" y="1089"/>
                    </a:lnTo>
                    <a:lnTo>
                      <a:pt x="378" y="1095"/>
                    </a:lnTo>
                    <a:lnTo>
                      <a:pt x="376" y="1105"/>
                    </a:lnTo>
                    <a:lnTo>
                      <a:pt x="374" y="1109"/>
                    </a:lnTo>
                    <a:lnTo>
                      <a:pt x="370" y="1110"/>
                    </a:lnTo>
                    <a:lnTo>
                      <a:pt x="366" y="1112"/>
                    </a:lnTo>
                    <a:lnTo>
                      <a:pt x="363" y="1114"/>
                    </a:lnTo>
                    <a:lnTo>
                      <a:pt x="361" y="1116"/>
                    </a:lnTo>
                    <a:lnTo>
                      <a:pt x="359" y="1118"/>
                    </a:lnTo>
                    <a:lnTo>
                      <a:pt x="366" y="1124"/>
                    </a:lnTo>
                    <a:lnTo>
                      <a:pt x="374" y="1128"/>
                    </a:lnTo>
                    <a:lnTo>
                      <a:pt x="382" y="1130"/>
                    </a:lnTo>
                    <a:lnTo>
                      <a:pt x="386" y="1132"/>
                    </a:lnTo>
                    <a:lnTo>
                      <a:pt x="397" y="1130"/>
                    </a:lnTo>
                    <a:lnTo>
                      <a:pt x="401" y="1130"/>
                    </a:lnTo>
                    <a:lnTo>
                      <a:pt x="405" y="1128"/>
                    </a:lnTo>
                    <a:lnTo>
                      <a:pt x="409" y="1128"/>
                    </a:lnTo>
                    <a:lnTo>
                      <a:pt x="412" y="1130"/>
                    </a:lnTo>
                    <a:lnTo>
                      <a:pt x="422" y="1132"/>
                    </a:lnTo>
                    <a:lnTo>
                      <a:pt x="426" y="1134"/>
                    </a:lnTo>
                    <a:lnTo>
                      <a:pt x="430" y="1132"/>
                    </a:lnTo>
                    <a:lnTo>
                      <a:pt x="435" y="1132"/>
                    </a:lnTo>
                    <a:lnTo>
                      <a:pt x="445" y="1132"/>
                    </a:lnTo>
                    <a:lnTo>
                      <a:pt x="451" y="1132"/>
                    </a:lnTo>
                    <a:lnTo>
                      <a:pt x="453" y="1134"/>
                    </a:lnTo>
                    <a:lnTo>
                      <a:pt x="457" y="1135"/>
                    </a:lnTo>
                    <a:lnTo>
                      <a:pt x="458" y="1137"/>
                    </a:lnTo>
                    <a:lnTo>
                      <a:pt x="460" y="1137"/>
                    </a:lnTo>
                    <a:lnTo>
                      <a:pt x="462" y="1137"/>
                    </a:lnTo>
                    <a:lnTo>
                      <a:pt x="464" y="1135"/>
                    </a:lnTo>
                    <a:lnTo>
                      <a:pt x="468" y="1135"/>
                    </a:lnTo>
                    <a:lnTo>
                      <a:pt x="470" y="1137"/>
                    </a:lnTo>
                    <a:lnTo>
                      <a:pt x="472" y="1137"/>
                    </a:lnTo>
                    <a:lnTo>
                      <a:pt x="474" y="1139"/>
                    </a:lnTo>
                    <a:lnTo>
                      <a:pt x="476" y="1143"/>
                    </a:lnTo>
                    <a:lnTo>
                      <a:pt x="476" y="1145"/>
                    </a:lnTo>
                    <a:lnTo>
                      <a:pt x="476" y="1147"/>
                    </a:lnTo>
                    <a:lnTo>
                      <a:pt x="478" y="1147"/>
                    </a:lnTo>
                    <a:lnTo>
                      <a:pt x="483" y="1147"/>
                    </a:lnTo>
                    <a:lnTo>
                      <a:pt x="487" y="1149"/>
                    </a:lnTo>
                    <a:lnTo>
                      <a:pt x="491" y="1151"/>
                    </a:lnTo>
                    <a:lnTo>
                      <a:pt x="497" y="1153"/>
                    </a:lnTo>
                    <a:lnTo>
                      <a:pt x="501" y="1153"/>
                    </a:lnTo>
                    <a:lnTo>
                      <a:pt x="505" y="1155"/>
                    </a:lnTo>
                    <a:lnTo>
                      <a:pt x="510" y="1158"/>
                    </a:lnTo>
                    <a:lnTo>
                      <a:pt x="520" y="1168"/>
                    </a:lnTo>
                    <a:lnTo>
                      <a:pt x="524" y="1174"/>
                    </a:lnTo>
                    <a:lnTo>
                      <a:pt x="526" y="1174"/>
                    </a:lnTo>
                    <a:lnTo>
                      <a:pt x="529" y="1172"/>
                    </a:lnTo>
                    <a:lnTo>
                      <a:pt x="531" y="1168"/>
                    </a:lnTo>
                    <a:lnTo>
                      <a:pt x="535" y="1164"/>
                    </a:lnTo>
                    <a:lnTo>
                      <a:pt x="539" y="1155"/>
                    </a:lnTo>
                    <a:lnTo>
                      <a:pt x="543" y="1149"/>
                    </a:lnTo>
                    <a:lnTo>
                      <a:pt x="547" y="1145"/>
                    </a:lnTo>
                    <a:lnTo>
                      <a:pt x="553" y="1143"/>
                    </a:lnTo>
                    <a:lnTo>
                      <a:pt x="562" y="1141"/>
                    </a:lnTo>
                    <a:lnTo>
                      <a:pt x="566" y="1141"/>
                    </a:lnTo>
                    <a:lnTo>
                      <a:pt x="568" y="1139"/>
                    </a:lnTo>
                    <a:lnTo>
                      <a:pt x="574" y="1134"/>
                    </a:lnTo>
                    <a:lnTo>
                      <a:pt x="577" y="1132"/>
                    </a:lnTo>
                    <a:lnTo>
                      <a:pt x="581" y="1130"/>
                    </a:lnTo>
                    <a:lnTo>
                      <a:pt x="583" y="1130"/>
                    </a:lnTo>
                    <a:lnTo>
                      <a:pt x="587" y="1130"/>
                    </a:lnTo>
                    <a:lnTo>
                      <a:pt x="593" y="1132"/>
                    </a:lnTo>
                    <a:lnTo>
                      <a:pt x="597" y="1134"/>
                    </a:lnTo>
                    <a:lnTo>
                      <a:pt x="602" y="1141"/>
                    </a:lnTo>
                    <a:lnTo>
                      <a:pt x="606" y="1147"/>
                    </a:lnTo>
                    <a:lnTo>
                      <a:pt x="610" y="1149"/>
                    </a:lnTo>
                    <a:lnTo>
                      <a:pt x="612" y="1149"/>
                    </a:lnTo>
                    <a:lnTo>
                      <a:pt x="618" y="1151"/>
                    </a:lnTo>
                    <a:lnTo>
                      <a:pt x="622" y="1151"/>
                    </a:lnTo>
                    <a:lnTo>
                      <a:pt x="625" y="1155"/>
                    </a:lnTo>
                    <a:lnTo>
                      <a:pt x="631" y="1164"/>
                    </a:lnTo>
                    <a:lnTo>
                      <a:pt x="635" y="1168"/>
                    </a:lnTo>
                    <a:lnTo>
                      <a:pt x="637" y="1170"/>
                    </a:lnTo>
                    <a:lnTo>
                      <a:pt x="639" y="1170"/>
                    </a:lnTo>
                    <a:lnTo>
                      <a:pt x="641" y="1170"/>
                    </a:lnTo>
                    <a:lnTo>
                      <a:pt x="643" y="1170"/>
                    </a:lnTo>
                    <a:lnTo>
                      <a:pt x="648" y="1176"/>
                    </a:lnTo>
                    <a:lnTo>
                      <a:pt x="652" y="1185"/>
                    </a:lnTo>
                    <a:lnTo>
                      <a:pt x="656" y="1191"/>
                    </a:lnTo>
                    <a:lnTo>
                      <a:pt x="656" y="1191"/>
                    </a:lnTo>
                    <a:lnTo>
                      <a:pt x="658" y="1189"/>
                    </a:lnTo>
                    <a:lnTo>
                      <a:pt x="658" y="1187"/>
                    </a:lnTo>
                    <a:lnTo>
                      <a:pt x="658" y="1185"/>
                    </a:lnTo>
                    <a:lnTo>
                      <a:pt x="660" y="1183"/>
                    </a:lnTo>
                    <a:lnTo>
                      <a:pt x="662" y="1181"/>
                    </a:lnTo>
                    <a:lnTo>
                      <a:pt x="664" y="1180"/>
                    </a:lnTo>
                    <a:lnTo>
                      <a:pt x="664" y="1178"/>
                    </a:lnTo>
                    <a:lnTo>
                      <a:pt x="668" y="1174"/>
                    </a:lnTo>
                    <a:lnTo>
                      <a:pt x="668" y="1172"/>
                    </a:lnTo>
                    <a:lnTo>
                      <a:pt x="668" y="1170"/>
                    </a:lnTo>
                    <a:lnTo>
                      <a:pt x="668" y="1168"/>
                    </a:lnTo>
                    <a:lnTo>
                      <a:pt x="671" y="1164"/>
                    </a:lnTo>
                    <a:lnTo>
                      <a:pt x="671" y="1160"/>
                    </a:lnTo>
                    <a:lnTo>
                      <a:pt x="671" y="1155"/>
                    </a:lnTo>
                    <a:lnTo>
                      <a:pt x="675" y="1149"/>
                    </a:lnTo>
                    <a:lnTo>
                      <a:pt x="677" y="1145"/>
                    </a:lnTo>
                    <a:lnTo>
                      <a:pt x="675" y="1141"/>
                    </a:lnTo>
                    <a:lnTo>
                      <a:pt x="675" y="1139"/>
                    </a:lnTo>
                    <a:lnTo>
                      <a:pt x="677" y="1137"/>
                    </a:lnTo>
                    <a:lnTo>
                      <a:pt x="679" y="1134"/>
                    </a:lnTo>
                    <a:lnTo>
                      <a:pt x="683" y="1132"/>
                    </a:lnTo>
                    <a:lnTo>
                      <a:pt x="685" y="1126"/>
                    </a:lnTo>
                    <a:lnTo>
                      <a:pt x="687" y="1120"/>
                    </a:lnTo>
                    <a:lnTo>
                      <a:pt x="695" y="1112"/>
                    </a:lnTo>
                    <a:lnTo>
                      <a:pt x="700" y="1107"/>
                    </a:lnTo>
                    <a:lnTo>
                      <a:pt x="702" y="1107"/>
                    </a:lnTo>
                    <a:lnTo>
                      <a:pt x="708" y="1105"/>
                    </a:lnTo>
                    <a:lnTo>
                      <a:pt x="710" y="1105"/>
                    </a:lnTo>
                    <a:lnTo>
                      <a:pt x="712" y="1107"/>
                    </a:lnTo>
                    <a:lnTo>
                      <a:pt x="712" y="1109"/>
                    </a:lnTo>
                    <a:lnTo>
                      <a:pt x="714" y="1110"/>
                    </a:lnTo>
                    <a:lnTo>
                      <a:pt x="716" y="1112"/>
                    </a:lnTo>
                    <a:lnTo>
                      <a:pt x="714" y="1109"/>
                    </a:lnTo>
                    <a:lnTo>
                      <a:pt x="712" y="1107"/>
                    </a:lnTo>
                    <a:lnTo>
                      <a:pt x="712" y="1105"/>
                    </a:lnTo>
                    <a:lnTo>
                      <a:pt x="714" y="1103"/>
                    </a:lnTo>
                    <a:lnTo>
                      <a:pt x="716" y="1099"/>
                    </a:lnTo>
                    <a:lnTo>
                      <a:pt x="719" y="1097"/>
                    </a:lnTo>
                    <a:lnTo>
                      <a:pt x="721" y="1097"/>
                    </a:lnTo>
                    <a:lnTo>
                      <a:pt x="725" y="1097"/>
                    </a:lnTo>
                    <a:lnTo>
                      <a:pt x="725" y="1097"/>
                    </a:lnTo>
                    <a:lnTo>
                      <a:pt x="725" y="1101"/>
                    </a:lnTo>
                    <a:lnTo>
                      <a:pt x="725" y="1103"/>
                    </a:lnTo>
                    <a:lnTo>
                      <a:pt x="729" y="1105"/>
                    </a:lnTo>
                    <a:lnTo>
                      <a:pt x="729" y="1107"/>
                    </a:lnTo>
                    <a:lnTo>
                      <a:pt x="729" y="1110"/>
                    </a:lnTo>
                    <a:lnTo>
                      <a:pt x="729" y="1109"/>
                    </a:lnTo>
                    <a:lnTo>
                      <a:pt x="733" y="1107"/>
                    </a:lnTo>
                    <a:lnTo>
                      <a:pt x="735" y="1105"/>
                    </a:lnTo>
                    <a:lnTo>
                      <a:pt x="737" y="1101"/>
                    </a:lnTo>
                    <a:lnTo>
                      <a:pt x="737" y="1099"/>
                    </a:lnTo>
                    <a:lnTo>
                      <a:pt x="737" y="1095"/>
                    </a:lnTo>
                    <a:lnTo>
                      <a:pt x="735" y="1089"/>
                    </a:lnTo>
                    <a:lnTo>
                      <a:pt x="735" y="1084"/>
                    </a:lnTo>
                    <a:lnTo>
                      <a:pt x="735" y="1082"/>
                    </a:lnTo>
                    <a:lnTo>
                      <a:pt x="737" y="1082"/>
                    </a:lnTo>
                    <a:lnTo>
                      <a:pt x="737" y="1082"/>
                    </a:lnTo>
                    <a:lnTo>
                      <a:pt x="739" y="1082"/>
                    </a:lnTo>
                    <a:lnTo>
                      <a:pt x="739" y="1082"/>
                    </a:lnTo>
                    <a:lnTo>
                      <a:pt x="739" y="1076"/>
                    </a:lnTo>
                    <a:lnTo>
                      <a:pt x="741" y="1072"/>
                    </a:lnTo>
                    <a:lnTo>
                      <a:pt x="742" y="1070"/>
                    </a:lnTo>
                    <a:lnTo>
                      <a:pt x="746" y="1066"/>
                    </a:lnTo>
                    <a:lnTo>
                      <a:pt x="752" y="1063"/>
                    </a:lnTo>
                    <a:lnTo>
                      <a:pt x="756" y="1057"/>
                    </a:lnTo>
                    <a:lnTo>
                      <a:pt x="756" y="1055"/>
                    </a:lnTo>
                    <a:lnTo>
                      <a:pt x="756" y="1047"/>
                    </a:lnTo>
                    <a:lnTo>
                      <a:pt x="756" y="1041"/>
                    </a:lnTo>
                    <a:lnTo>
                      <a:pt x="752" y="1034"/>
                    </a:lnTo>
                    <a:lnTo>
                      <a:pt x="750" y="1018"/>
                    </a:lnTo>
                    <a:lnTo>
                      <a:pt x="750" y="1015"/>
                    </a:lnTo>
                    <a:lnTo>
                      <a:pt x="748" y="1013"/>
                    </a:lnTo>
                    <a:lnTo>
                      <a:pt x="746" y="1007"/>
                    </a:lnTo>
                    <a:lnTo>
                      <a:pt x="746" y="1003"/>
                    </a:lnTo>
                    <a:lnTo>
                      <a:pt x="750" y="997"/>
                    </a:lnTo>
                    <a:lnTo>
                      <a:pt x="756" y="993"/>
                    </a:lnTo>
                    <a:lnTo>
                      <a:pt x="758" y="992"/>
                    </a:lnTo>
                    <a:lnTo>
                      <a:pt x="758" y="990"/>
                    </a:lnTo>
                    <a:lnTo>
                      <a:pt x="756" y="984"/>
                    </a:lnTo>
                    <a:lnTo>
                      <a:pt x="754" y="974"/>
                    </a:lnTo>
                    <a:lnTo>
                      <a:pt x="754" y="969"/>
                    </a:lnTo>
                    <a:lnTo>
                      <a:pt x="754" y="967"/>
                    </a:lnTo>
                    <a:lnTo>
                      <a:pt x="750" y="963"/>
                    </a:lnTo>
                    <a:lnTo>
                      <a:pt x="748" y="957"/>
                    </a:lnTo>
                    <a:lnTo>
                      <a:pt x="748" y="953"/>
                    </a:lnTo>
                    <a:lnTo>
                      <a:pt x="746" y="949"/>
                    </a:lnTo>
                    <a:lnTo>
                      <a:pt x="744" y="944"/>
                    </a:lnTo>
                    <a:lnTo>
                      <a:pt x="742" y="940"/>
                    </a:lnTo>
                    <a:lnTo>
                      <a:pt x="741" y="932"/>
                    </a:lnTo>
                    <a:lnTo>
                      <a:pt x="741" y="928"/>
                    </a:lnTo>
                    <a:lnTo>
                      <a:pt x="741" y="921"/>
                    </a:lnTo>
                    <a:lnTo>
                      <a:pt x="742" y="917"/>
                    </a:lnTo>
                    <a:lnTo>
                      <a:pt x="744" y="915"/>
                    </a:lnTo>
                    <a:lnTo>
                      <a:pt x="750" y="911"/>
                    </a:lnTo>
                    <a:lnTo>
                      <a:pt x="754" y="907"/>
                    </a:lnTo>
                    <a:lnTo>
                      <a:pt x="756" y="903"/>
                    </a:lnTo>
                    <a:lnTo>
                      <a:pt x="758" y="901"/>
                    </a:lnTo>
                    <a:lnTo>
                      <a:pt x="760" y="899"/>
                    </a:lnTo>
                    <a:lnTo>
                      <a:pt x="762" y="896"/>
                    </a:lnTo>
                    <a:lnTo>
                      <a:pt x="762" y="894"/>
                    </a:lnTo>
                    <a:lnTo>
                      <a:pt x="758" y="888"/>
                    </a:lnTo>
                    <a:lnTo>
                      <a:pt x="752" y="882"/>
                    </a:lnTo>
                    <a:lnTo>
                      <a:pt x="750" y="878"/>
                    </a:lnTo>
                    <a:lnTo>
                      <a:pt x="748" y="876"/>
                    </a:lnTo>
                    <a:lnTo>
                      <a:pt x="744" y="871"/>
                    </a:lnTo>
                    <a:lnTo>
                      <a:pt x="744" y="865"/>
                    </a:lnTo>
                    <a:lnTo>
                      <a:pt x="742" y="861"/>
                    </a:lnTo>
                    <a:lnTo>
                      <a:pt x="739" y="857"/>
                    </a:lnTo>
                    <a:lnTo>
                      <a:pt x="731" y="851"/>
                    </a:lnTo>
                    <a:lnTo>
                      <a:pt x="729" y="848"/>
                    </a:lnTo>
                    <a:lnTo>
                      <a:pt x="729" y="846"/>
                    </a:lnTo>
                    <a:lnTo>
                      <a:pt x="731" y="840"/>
                    </a:lnTo>
                    <a:lnTo>
                      <a:pt x="731" y="828"/>
                    </a:lnTo>
                    <a:lnTo>
                      <a:pt x="729" y="825"/>
                    </a:lnTo>
                    <a:lnTo>
                      <a:pt x="721" y="817"/>
                    </a:lnTo>
                    <a:lnTo>
                      <a:pt x="719" y="813"/>
                    </a:lnTo>
                    <a:lnTo>
                      <a:pt x="721" y="809"/>
                    </a:lnTo>
                    <a:lnTo>
                      <a:pt x="719" y="807"/>
                    </a:lnTo>
                    <a:lnTo>
                      <a:pt x="719" y="804"/>
                    </a:lnTo>
                    <a:lnTo>
                      <a:pt x="719" y="800"/>
                    </a:lnTo>
                    <a:lnTo>
                      <a:pt x="721" y="798"/>
                    </a:lnTo>
                    <a:lnTo>
                      <a:pt x="721" y="796"/>
                    </a:lnTo>
                    <a:lnTo>
                      <a:pt x="719" y="792"/>
                    </a:lnTo>
                    <a:lnTo>
                      <a:pt x="719" y="790"/>
                    </a:lnTo>
                    <a:lnTo>
                      <a:pt x="719" y="784"/>
                    </a:lnTo>
                    <a:lnTo>
                      <a:pt x="719" y="782"/>
                    </a:lnTo>
                    <a:lnTo>
                      <a:pt x="718" y="780"/>
                    </a:lnTo>
                    <a:lnTo>
                      <a:pt x="712" y="775"/>
                    </a:lnTo>
                    <a:lnTo>
                      <a:pt x="708" y="769"/>
                    </a:lnTo>
                    <a:lnTo>
                      <a:pt x="704" y="765"/>
                    </a:lnTo>
                    <a:lnTo>
                      <a:pt x="700" y="759"/>
                    </a:lnTo>
                    <a:lnTo>
                      <a:pt x="698" y="756"/>
                    </a:lnTo>
                    <a:lnTo>
                      <a:pt x="698" y="754"/>
                    </a:lnTo>
                    <a:lnTo>
                      <a:pt x="698" y="754"/>
                    </a:lnTo>
                    <a:lnTo>
                      <a:pt x="698" y="752"/>
                    </a:lnTo>
                    <a:lnTo>
                      <a:pt x="698" y="750"/>
                    </a:lnTo>
                    <a:lnTo>
                      <a:pt x="698" y="746"/>
                    </a:lnTo>
                    <a:lnTo>
                      <a:pt x="696" y="742"/>
                    </a:lnTo>
                    <a:lnTo>
                      <a:pt x="693" y="740"/>
                    </a:lnTo>
                    <a:lnTo>
                      <a:pt x="689" y="734"/>
                    </a:lnTo>
                    <a:lnTo>
                      <a:pt x="679" y="721"/>
                    </a:lnTo>
                    <a:lnTo>
                      <a:pt x="670" y="711"/>
                    </a:lnTo>
                    <a:lnTo>
                      <a:pt x="668" y="706"/>
                    </a:lnTo>
                    <a:lnTo>
                      <a:pt x="664" y="702"/>
                    </a:lnTo>
                    <a:lnTo>
                      <a:pt x="662" y="698"/>
                    </a:lnTo>
                    <a:lnTo>
                      <a:pt x="660" y="694"/>
                    </a:lnTo>
                    <a:lnTo>
                      <a:pt x="660" y="688"/>
                    </a:lnTo>
                    <a:lnTo>
                      <a:pt x="656" y="681"/>
                    </a:lnTo>
                    <a:lnTo>
                      <a:pt x="654" y="673"/>
                    </a:lnTo>
                    <a:lnTo>
                      <a:pt x="652" y="671"/>
                    </a:lnTo>
                    <a:lnTo>
                      <a:pt x="650" y="669"/>
                    </a:lnTo>
                    <a:lnTo>
                      <a:pt x="650" y="665"/>
                    </a:lnTo>
                    <a:lnTo>
                      <a:pt x="650" y="662"/>
                    </a:lnTo>
                    <a:lnTo>
                      <a:pt x="650" y="658"/>
                    </a:lnTo>
                    <a:lnTo>
                      <a:pt x="650" y="654"/>
                    </a:lnTo>
                    <a:lnTo>
                      <a:pt x="650" y="646"/>
                    </a:lnTo>
                    <a:lnTo>
                      <a:pt x="648" y="637"/>
                    </a:lnTo>
                    <a:lnTo>
                      <a:pt x="647" y="631"/>
                    </a:lnTo>
                    <a:lnTo>
                      <a:pt x="645" y="627"/>
                    </a:lnTo>
                    <a:lnTo>
                      <a:pt x="643" y="621"/>
                    </a:lnTo>
                    <a:lnTo>
                      <a:pt x="641" y="608"/>
                    </a:lnTo>
                    <a:lnTo>
                      <a:pt x="639" y="604"/>
                    </a:lnTo>
                    <a:lnTo>
                      <a:pt x="641" y="602"/>
                    </a:lnTo>
                    <a:lnTo>
                      <a:pt x="643" y="598"/>
                    </a:lnTo>
                    <a:lnTo>
                      <a:pt x="647" y="596"/>
                    </a:lnTo>
                    <a:lnTo>
                      <a:pt x="648" y="594"/>
                    </a:lnTo>
                    <a:lnTo>
                      <a:pt x="650" y="591"/>
                    </a:lnTo>
                    <a:lnTo>
                      <a:pt x="650" y="589"/>
                    </a:lnTo>
                    <a:lnTo>
                      <a:pt x="648" y="587"/>
                    </a:lnTo>
                    <a:lnTo>
                      <a:pt x="645" y="581"/>
                    </a:lnTo>
                    <a:lnTo>
                      <a:pt x="643" y="573"/>
                    </a:lnTo>
                    <a:lnTo>
                      <a:pt x="641" y="568"/>
                    </a:lnTo>
                    <a:lnTo>
                      <a:pt x="639" y="566"/>
                    </a:lnTo>
                    <a:lnTo>
                      <a:pt x="639" y="562"/>
                    </a:lnTo>
                    <a:lnTo>
                      <a:pt x="639" y="560"/>
                    </a:lnTo>
                    <a:lnTo>
                      <a:pt x="641" y="558"/>
                    </a:lnTo>
                    <a:lnTo>
                      <a:pt x="643" y="556"/>
                    </a:lnTo>
                    <a:lnTo>
                      <a:pt x="641" y="548"/>
                    </a:lnTo>
                    <a:lnTo>
                      <a:pt x="641" y="546"/>
                    </a:lnTo>
                    <a:lnTo>
                      <a:pt x="641" y="543"/>
                    </a:lnTo>
                    <a:lnTo>
                      <a:pt x="643" y="541"/>
                    </a:lnTo>
                    <a:lnTo>
                      <a:pt x="645" y="537"/>
                    </a:lnTo>
                    <a:lnTo>
                      <a:pt x="645" y="535"/>
                    </a:lnTo>
                    <a:lnTo>
                      <a:pt x="645" y="531"/>
                    </a:lnTo>
                    <a:lnTo>
                      <a:pt x="645" y="529"/>
                    </a:lnTo>
                    <a:lnTo>
                      <a:pt x="643" y="523"/>
                    </a:lnTo>
                    <a:lnTo>
                      <a:pt x="645" y="521"/>
                    </a:lnTo>
                    <a:lnTo>
                      <a:pt x="645" y="520"/>
                    </a:lnTo>
                    <a:lnTo>
                      <a:pt x="643" y="518"/>
                    </a:lnTo>
                    <a:lnTo>
                      <a:pt x="641" y="516"/>
                    </a:lnTo>
                    <a:lnTo>
                      <a:pt x="643" y="512"/>
                    </a:lnTo>
                    <a:lnTo>
                      <a:pt x="643" y="508"/>
                    </a:lnTo>
                    <a:lnTo>
                      <a:pt x="647" y="504"/>
                    </a:lnTo>
                    <a:lnTo>
                      <a:pt x="647" y="502"/>
                    </a:lnTo>
                    <a:lnTo>
                      <a:pt x="647" y="500"/>
                    </a:lnTo>
                    <a:lnTo>
                      <a:pt x="647" y="498"/>
                    </a:lnTo>
                    <a:lnTo>
                      <a:pt x="648" y="495"/>
                    </a:lnTo>
                    <a:lnTo>
                      <a:pt x="648" y="489"/>
                    </a:lnTo>
                    <a:lnTo>
                      <a:pt x="647" y="483"/>
                    </a:lnTo>
                    <a:lnTo>
                      <a:pt x="647" y="479"/>
                    </a:lnTo>
                    <a:lnTo>
                      <a:pt x="645" y="475"/>
                    </a:lnTo>
                    <a:lnTo>
                      <a:pt x="643" y="474"/>
                    </a:lnTo>
                    <a:lnTo>
                      <a:pt x="643" y="472"/>
                    </a:lnTo>
                    <a:lnTo>
                      <a:pt x="643" y="468"/>
                    </a:lnTo>
                    <a:lnTo>
                      <a:pt x="645" y="464"/>
                    </a:lnTo>
                    <a:lnTo>
                      <a:pt x="643" y="454"/>
                    </a:lnTo>
                    <a:lnTo>
                      <a:pt x="643" y="450"/>
                    </a:lnTo>
                    <a:lnTo>
                      <a:pt x="641" y="447"/>
                    </a:lnTo>
                    <a:lnTo>
                      <a:pt x="639" y="445"/>
                    </a:lnTo>
                    <a:lnTo>
                      <a:pt x="639" y="443"/>
                    </a:lnTo>
                    <a:lnTo>
                      <a:pt x="637" y="435"/>
                    </a:lnTo>
                    <a:lnTo>
                      <a:pt x="637" y="431"/>
                    </a:lnTo>
                    <a:lnTo>
                      <a:pt x="637" y="427"/>
                    </a:lnTo>
                    <a:lnTo>
                      <a:pt x="637" y="426"/>
                    </a:lnTo>
                    <a:lnTo>
                      <a:pt x="637" y="426"/>
                    </a:lnTo>
                    <a:lnTo>
                      <a:pt x="635" y="424"/>
                    </a:lnTo>
                    <a:lnTo>
                      <a:pt x="635" y="422"/>
                    </a:lnTo>
                    <a:lnTo>
                      <a:pt x="633" y="422"/>
                    </a:lnTo>
                    <a:lnTo>
                      <a:pt x="631" y="414"/>
                    </a:lnTo>
                    <a:lnTo>
                      <a:pt x="629" y="406"/>
                    </a:lnTo>
                    <a:lnTo>
                      <a:pt x="627" y="403"/>
                    </a:lnTo>
                    <a:lnTo>
                      <a:pt x="625" y="399"/>
                    </a:lnTo>
                    <a:lnTo>
                      <a:pt x="625" y="395"/>
                    </a:lnTo>
                    <a:lnTo>
                      <a:pt x="625" y="387"/>
                    </a:lnTo>
                    <a:lnTo>
                      <a:pt x="629" y="379"/>
                    </a:lnTo>
                    <a:lnTo>
                      <a:pt x="631" y="374"/>
                    </a:lnTo>
                    <a:lnTo>
                      <a:pt x="639" y="368"/>
                    </a:lnTo>
                    <a:lnTo>
                      <a:pt x="643" y="364"/>
                    </a:lnTo>
                    <a:lnTo>
                      <a:pt x="643" y="362"/>
                    </a:lnTo>
                    <a:lnTo>
                      <a:pt x="643" y="360"/>
                    </a:lnTo>
                    <a:lnTo>
                      <a:pt x="641" y="356"/>
                    </a:lnTo>
                    <a:lnTo>
                      <a:pt x="641" y="351"/>
                    </a:lnTo>
                    <a:lnTo>
                      <a:pt x="641" y="347"/>
                    </a:lnTo>
                    <a:lnTo>
                      <a:pt x="641" y="343"/>
                    </a:lnTo>
                    <a:lnTo>
                      <a:pt x="641" y="341"/>
                    </a:lnTo>
                    <a:lnTo>
                      <a:pt x="639" y="337"/>
                    </a:lnTo>
                    <a:lnTo>
                      <a:pt x="639" y="333"/>
                    </a:lnTo>
                    <a:lnTo>
                      <a:pt x="637" y="330"/>
                    </a:lnTo>
                    <a:lnTo>
                      <a:pt x="637" y="324"/>
                    </a:lnTo>
                    <a:lnTo>
                      <a:pt x="637" y="318"/>
                    </a:lnTo>
                    <a:lnTo>
                      <a:pt x="637" y="318"/>
                    </a:lnTo>
                    <a:lnTo>
                      <a:pt x="637" y="316"/>
                    </a:lnTo>
                    <a:lnTo>
                      <a:pt x="633" y="314"/>
                    </a:lnTo>
                    <a:lnTo>
                      <a:pt x="633" y="312"/>
                    </a:lnTo>
                    <a:lnTo>
                      <a:pt x="631" y="305"/>
                    </a:lnTo>
                    <a:lnTo>
                      <a:pt x="629" y="301"/>
                    </a:lnTo>
                    <a:lnTo>
                      <a:pt x="627" y="297"/>
                    </a:lnTo>
                    <a:lnTo>
                      <a:pt x="627" y="293"/>
                    </a:lnTo>
                    <a:lnTo>
                      <a:pt x="627" y="289"/>
                    </a:lnTo>
                    <a:lnTo>
                      <a:pt x="625" y="282"/>
                    </a:lnTo>
                    <a:lnTo>
                      <a:pt x="627" y="278"/>
                    </a:lnTo>
                    <a:lnTo>
                      <a:pt x="631" y="270"/>
                    </a:lnTo>
                    <a:lnTo>
                      <a:pt x="633" y="268"/>
                    </a:lnTo>
                    <a:lnTo>
                      <a:pt x="637" y="266"/>
                    </a:lnTo>
                    <a:lnTo>
                      <a:pt x="637" y="264"/>
                    </a:lnTo>
                    <a:lnTo>
                      <a:pt x="637" y="264"/>
                    </a:lnTo>
                    <a:lnTo>
                      <a:pt x="637" y="262"/>
                    </a:lnTo>
                    <a:lnTo>
                      <a:pt x="635" y="261"/>
                    </a:lnTo>
                    <a:lnTo>
                      <a:pt x="635" y="257"/>
                    </a:lnTo>
                    <a:lnTo>
                      <a:pt x="635" y="251"/>
                    </a:lnTo>
                    <a:lnTo>
                      <a:pt x="633" y="245"/>
                    </a:lnTo>
                    <a:lnTo>
                      <a:pt x="633" y="236"/>
                    </a:lnTo>
                    <a:lnTo>
                      <a:pt x="631" y="230"/>
                    </a:lnTo>
                    <a:lnTo>
                      <a:pt x="633" y="224"/>
                    </a:lnTo>
                    <a:lnTo>
                      <a:pt x="635" y="218"/>
                    </a:lnTo>
                    <a:lnTo>
                      <a:pt x="637" y="216"/>
                    </a:lnTo>
                    <a:lnTo>
                      <a:pt x="643" y="213"/>
                    </a:lnTo>
                    <a:lnTo>
                      <a:pt x="648" y="209"/>
                    </a:lnTo>
                    <a:lnTo>
                      <a:pt x="650" y="209"/>
                    </a:lnTo>
                    <a:lnTo>
                      <a:pt x="652" y="209"/>
                    </a:lnTo>
                    <a:lnTo>
                      <a:pt x="654" y="213"/>
                    </a:lnTo>
                    <a:lnTo>
                      <a:pt x="656" y="216"/>
                    </a:lnTo>
                    <a:lnTo>
                      <a:pt x="658" y="216"/>
                    </a:lnTo>
                    <a:lnTo>
                      <a:pt x="662" y="214"/>
                    </a:lnTo>
                    <a:lnTo>
                      <a:pt x="666" y="211"/>
                    </a:lnTo>
                    <a:lnTo>
                      <a:pt x="666" y="211"/>
                    </a:lnTo>
                    <a:lnTo>
                      <a:pt x="666" y="209"/>
                    </a:lnTo>
                    <a:lnTo>
                      <a:pt x="664" y="207"/>
                    </a:lnTo>
                    <a:lnTo>
                      <a:pt x="662" y="207"/>
                    </a:lnTo>
                    <a:lnTo>
                      <a:pt x="660" y="205"/>
                    </a:lnTo>
                    <a:lnTo>
                      <a:pt x="660" y="203"/>
                    </a:lnTo>
                    <a:lnTo>
                      <a:pt x="660" y="203"/>
                    </a:lnTo>
                    <a:lnTo>
                      <a:pt x="660" y="199"/>
                    </a:lnTo>
                    <a:lnTo>
                      <a:pt x="660" y="195"/>
                    </a:lnTo>
                    <a:lnTo>
                      <a:pt x="660" y="195"/>
                    </a:lnTo>
                    <a:lnTo>
                      <a:pt x="658" y="193"/>
                    </a:lnTo>
                    <a:lnTo>
                      <a:pt x="656" y="191"/>
                    </a:lnTo>
                    <a:lnTo>
                      <a:pt x="652" y="190"/>
                    </a:lnTo>
                    <a:lnTo>
                      <a:pt x="648" y="186"/>
                    </a:lnTo>
                    <a:lnTo>
                      <a:pt x="639" y="180"/>
                    </a:lnTo>
                    <a:lnTo>
                      <a:pt x="629" y="176"/>
                    </a:lnTo>
                    <a:lnTo>
                      <a:pt x="625" y="172"/>
                    </a:lnTo>
                    <a:lnTo>
                      <a:pt x="620" y="167"/>
                    </a:lnTo>
                    <a:lnTo>
                      <a:pt x="618" y="165"/>
                    </a:lnTo>
                    <a:lnTo>
                      <a:pt x="608" y="159"/>
                    </a:lnTo>
                    <a:lnTo>
                      <a:pt x="600" y="153"/>
                    </a:lnTo>
                    <a:lnTo>
                      <a:pt x="599" y="149"/>
                    </a:lnTo>
                    <a:lnTo>
                      <a:pt x="597" y="147"/>
                    </a:lnTo>
                    <a:lnTo>
                      <a:pt x="597" y="145"/>
                    </a:lnTo>
                    <a:lnTo>
                      <a:pt x="597" y="145"/>
                    </a:lnTo>
                    <a:lnTo>
                      <a:pt x="595" y="142"/>
                    </a:lnTo>
                    <a:lnTo>
                      <a:pt x="595" y="140"/>
                    </a:lnTo>
                    <a:lnTo>
                      <a:pt x="589" y="136"/>
                    </a:lnTo>
                    <a:lnTo>
                      <a:pt x="587" y="134"/>
                    </a:lnTo>
                    <a:lnTo>
                      <a:pt x="583" y="130"/>
                    </a:lnTo>
                    <a:lnTo>
                      <a:pt x="574" y="120"/>
                    </a:lnTo>
                    <a:lnTo>
                      <a:pt x="570" y="119"/>
                    </a:lnTo>
                    <a:lnTo>
                      <a:pt x="566" y="111"/>
                    </a:lnTo>
                    <a:lnTo>
                      <a:pt x="566" y="109"/>
                    </a:lnTo>
                    <a:lnTo>
                      <a:pt x="566" y="107"/>
                    </a:lnTo>
                    <a:lnTo>
                      <a:pt x="566" y="105"/>
                    </a:lnTo>
                    <a:lnTo>
                      <a:pt x="566" y="105"/>
                    </a:lnTo>
                    <a:lnTo>
                      <a:pt x="564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4" y="101"/>
                    </a:lnTo>
                    <a:lnTo>
                      <a:pt x="564" y="99"/>
                    </a:lnTo>
                    <a:lnTo>
                      <a:pt x="564" y="97"/>
                    </a:lnTo>
                    <a:lnTo>
                      <a:pt x="562" y="96"/>
                    </a:lnTo>
                    <a:lnTo>
                      <a:pt x="558" y="92"/>
                    </a:lnTo>
                    <a:lnTo>
                      <a:pt x="558" y="84"/>
                    </a:lnTo>
                    <a:lnTo>
                      <a:pt x="558" y="80"/>
                    </a:lnTo>
                    <a:lnTo>
                      <a:pt x="560" y="76"/>
                    </a:lnTo>
                    <a:lnTo>
                      <a:pt x="562" y="74"/>
                    </a:lnTo>
                    <a:lnTo>
                      <a:pt x="564" y="73"/>
                    </a:lnTo>
                    <a:lnTo>
                      <a:pt x="566" y="65"/>
                    </a:lnTo>
                    <a:lnTo>
                      <a:pt x="566" y="63"/>
                    </a:lnTo>
                    <a:lnTo>
                      <a:pt x="564" y="63"/>
                    </a:lnTo>
                    <a:lnTo>
                      <a:pt x="564" y="63"/>
                    </a:lnTo>
                    <a:lnTo>
                      <a:pt x="562" y="63"/>
                    </a:lnTo>
                    <a:lnTo>
                      <a:pt x="560" y="63"/>
                    </a:lnTo>
                    <a:lnTo>
                      <a:pt x="558" y="59"/>
                    </a:lnTo>
                    <a:lnTo>
                      <a:pt x="553" y="49"/>
                    </a:lnTo>
                    <a:lnTo>
                      <a:pt x="551" y="48"/>
                    </a:lnTo>
                    <a:lnTo>
                      <a:pt x="553" y="46"/>
                    </a:lnTo>
                    <a:lnTo>
                      <a:pt x="553" y="42"/>
                    </a:lnTo>
                    <a:lnTo>
                      <a:pt x="553" y="38"/>
                    </a:lnTo>
                    <a:lnTo>
                      <a:pt x="554" y="38"/>
                    </a:lnTo>
                    <a:lnTo>
                      <a:pt x="556" y="36"/>
                    </a:lnTo>
                    <a:lnTo>
                      <a:pt x="556" y="34"/>
                    </a:lnTo>
                    <a:lnTo>
                      <a:pt x="558" y="26"/>
                    </a:lnTo>
                    <a:lnTo>
                      <a:pt x="558" y="26"/>
                    </a:lnTo>
                    <a:lnTo>
                      <a:pt x="556" y="26"/>
                    </a:lnTo>
                    <a:lnTo>
                      <a:pt x="551" y="23"/>
                    </a:lnTo>
                    <a:lnTo>
                      <a:pt x="543" y="17"/>
                    </a:lnTo>
                    <a:lnTo>
                      <a:pt x="541" y="11"/>
                    </a:lnTo>
                    <a:lnTo>
                      <a:pt x="537" y="2"/>
                    </a:lnTo>
                    <a:lnTo>
                      <a:pt x="522" y="2"/>
                    </a:lnTo>
                    <a:lnTo>
                      <a:pt x="508" y="0"/>
                    </a:lnTo>
                    <a:lnTo>
                      <a:pt x="503" y="0"/>
                    </a:lnTo>
                    <a:lnTo>
                      <a:pt x="482" y="9"/>
                    </a:lnTo>
                    <a:lnTo>
                      <a:pt x="476" y="11"/>
                    </a:lnTo>
                    <a:lnTo>
                      <a:pt x="466" y="13"/>
                    </a:lnTo>
                    <a:lnTo>
                      <a:pt x="462" y="13"/>
                    </a:lnTo>
                    <a:lnTo>
                      <a:pt x="458" y="17"/>
                    </a:lnTo>
                    <a:lnTo>
                      <a:pt x="453" y="26"/>
                    </a:lnTo>
                    <a:lnTo>
                      <a:pt x="451" y="30"/>
                    </a:lnTo>
                    <a:lnTo>
                      <a:pt x="445" y="32"/>
                    </a:lnTo>
                    <a:lnTo>
                      <a:pt x="428" y="42"/>
                    </a:lnTo>
                    <a:lnTo>
                      <a:pt x="420" y="46"/>
                    </a:lnTo>
                    <a:lnTo>
                      <a:pt x="414" y="49"/>
                    </a:lnTo>
                    <a:lnTo>
                      <a:pt x="411" y="61"/>
                    </a:lnTo>
                    <a:lnTo>
                      <a:pt x="409" y="67"/>
                    </a:lnTo>
                    <a:lnTo>
                      <a:pt x="405" y="71"/>
                    </a:lnTo>
                    <a:lnTo>
                      <a:pt x="403" y="74"/>
                    </a:lnTo>
                    <a:lnTo>
                      <a:pt x="397" y="76"/>
                    </a:lnTo>
                    <a:lnTo>
                      <a:pt x="393" y="74"/>
                    </a:lnTo>
                    <a:lnTo>
                      <a:pt x="384" y="73"/>
                    </a:lnTo>
                    <a:lnTo>
                      <a:pt x="376" y="69"/>
                    </a:lnTo>
                    <a:lnTo>
                      <a:pt x="372" y="69"/>
                    </a:lnTo>
                    <a:lnTo>
                      <a:pt x="366" y="69"/>
                    </a:lnTo>
                    <a:lnTo>
                      <a:pt x="363" y="73"/>
                    </a:lnTo>
                    <a:lnTo>
                      <a:pt x="359" y="78"/>
                    </a:lnTo>
                    <a:lnTo>
                      <a:pt x="357" y="84"/>
                    </a:lnTo>
                    <a:lnTo>
                      <a:pt x="353" y="96"/>
                    </a:lnTo>
                    <a:lnTo>
                      <a:pt x="351" y="101"/>
                    </a:lnTo>
                    <a:lnTo>
                      <a:pt x="347" y="105"/>
                    </a:lnTo>
                    <a:lnTo>
                      <a:pt x="341" y="109"/>
                    </a:lnTo>
                    <a:lnTo>
                      <a:pt x="336" y="113"/>
                    </a:lnTo>
                    <a:lnTo>
                      <a:pt x="328" y="117"/>
                    </a:lnTo>
                    <a:lnTo>
                      <a:pt x="320" y="122"/>
                    </a:lnTo>
                    <a:lnTo>
                      <a:pt x="316" y="128"/>
                    </a:lnTo>
                    <a:lnTo>
                      <a:pt x="313" y="134"/>
                    </a:lnTo>
                    <a:lnTo>
                      <a:pt x="311" y="136"/>
                    </a:lnTo>
                    <a:lnTo>
                      <a:pt x="307" y="140"/>
                    </a:lnTo>
                    <a:lnTo>
                      <a:pt x="299" y="145"/>
                    </a:lnTo>
                    <a:lnTo>
                      <a:pt x="295" y="151"/>
                    </a:lnTo>
                    <a:lnTo>
                      <a:pt x="293" y="157"/>
                    </a:lnTo>
                    <a:lnTo>
                      <a:pt x="290" y="161"/>
                    </a:lnTo>
                    <a:lnTo>
                      <a:pt x="280" y="174"/>
                    </a:lnTo>
                    <a:lnTo>
                      <a:pt x="278" y="178"/>
                    </a:lnTo>
                    <a:lnTo>
                      <a:pt x="276" y="180"/>
                    </a:lnTo>
                    <a:lnTo>
                      <a:pt x="278" y="184"/>
                    </a:lnTo>
                    <a:lnTo>
                      <a:pt x="280" y="186"/>
                    </a:lnTo>
                    <a:lnTo>
                      <a:pt x="284" y="191"/>
                    </a:lnTo>
                    <a:lnTo>
                      <a:pt x="284" y="195"/>
                    </a:lnTo>
                    <a:lnTo>
                      <a:pt x="284" y="199"/>
                    </a:lnTo>
                    <a:lnTo>
                      <a:pt x="280" y="205"/>
                    </a:lnTo>
                    <a:lnTo>
                      <a:pt x="280" y="209"/>
                    </a:lnTo>
                    <a:lnTo>
                      <a:pt x="282" y="216"/>
                    </a:lnTo>
                    <a:lnTo>
                      <a:pt x="286" y="232"/>
                    </a:lnTo>
                    <a:lnTo>
                      <a:pt x="286" y="236"/>
                    </a:lnTo>
                    <a:lnTo>
                      <a:pt x="290" y="239"/>
                    </a:lnTo>
                    <a:lnTo>
                      <a:pt x="293" y="245"/>
                    </a:lnTo>
                    <a:lnTo>
                      <a:pt x="295" y="249"/>
                    </a:lnTo>
                    <a:lnTo>
                      <a:pt x="295" y="251"/>
                    </a:lnTo>
                    <a:lnTo>
                      <a:pt x="293" y="253"/>
                    </a:lnTo>
                    <a:lnTo>
                      <a:pt x="292" y="253"/>
                    </a:lnTo>
                    <a:lnTo>
                      <a:pt x="286" y="249"/>
                    </a:lnTo>
                    <a:lnTo>
                      <a:pt x="282" y="247"/>
                    </a:lnTo>
                    <a:lnTo>
                      <a:pt x="274" y="243"/>
                    </a:lnTo>
                    <a:lnTo>
                      <a:pt x="267" y="241"/>
                    </a:lnTo>
                    <a:lnTo>
                      <a:pt x="257" y="241"/>
                    </a:lnTo>
                    <a:lnTo>
                      <a:pt x="245" y="241"/>
                    </a:lnTo>
                    <a:lnTo>
                      <a:pt x="236" y="241"/>
                    </a:lnTo>
                    <a:lnTo>
                      <a:pt x="226" y="241"/>
                    </a:lnTo>
                    <a:lnTo>
                      <a:pt x="221" y="245"/>
                    </a:lnTo>
                    <a:lnTo>
                      <a:pt x="215" y="247"/>
                    </a:lnTo>
                    <a:lnTo>
                      <a:pt x="209" y="249"/>
                    </a:lnTo>
                    <a:lnTo>
                      <a:pt x="203" y="249"/>
                    </a:lnTo>
                    <a:lnTo>
                      <a:pt x="199" y="249"/>
                    </a:lnTo>
                    <a:lnTo>
                      <a:pt x="198" y="247"/>
                    </a:lnTo>
                  </a:path>
                </a:pathLst>
              </a:custGeom>
              <a:gradFill>
                <a:gsLst>
                  <a:gs pos="0">
                    <a:srgbClr val="3A7012"/>
                  </a:gs>
                  <a:gs pos="87000">
                    <a:srgbClr val="4C9417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1" name="Freeform 132"/>
              <p:cNvSpPr>
                <a:spLocks/>
              </p:cNvSpPr>
              <p:nvPr/>
            </p:nvSpPr>
            <p:spPr bwMode="auto">
              <a:xfrm>
                <a:off x="2151609" y="2504300"/>
                <a:ext cx="1115599" cy="1593796"/>
              </a:xfrm>
              <a:custGeom>
                <a:avLst/>
                <a:gdLst/>
                <a:ahLst/>
                <a:cxnLst>
                  <a:cxn ang="0">
                    <a:pos x="494" y="37"/>
                  </a:cxn>
                  <a:cxn ang="0">
                    <a:pos x="449" y="10"/>
                  </a:cxn>
                  <a:cxn ang="0">
                    <a:pos x="401" y="48"/>
                  </a:cxn>
                  <a:cxn ang="0">
                    <a:pos x="353" y="29"/>
                  </a:cxn>
                  <a:cxn ang="0">
                    <a:pos x="328" y="17"/>
                  </a:cxn>
                  <a:cxn ang="0">
                    <a:pos x="277" y="10"/>
                  </a:cxn>
                  <a:cxn ang="0">
                    <a:pos x="219" y="4"/>
                  </a:cxn>
                  <a:cxn ang="0">
                    <a:pos x="169" y="94"/>
                  </a:cxn>
                  <a:cxn ang="0">
                    <a:pos x="158" y="156"/>
                  </a:cxn>
                  <a:cxn ang="0">
                    <a:pos x="142" y="179"/>
                  </a:cxn>
                  <a:cxn ang="0">
                    <a:pos x="152" y="217"/>
                  </a:cxn>
                  <a:cxn ang="0">
                    <a:pos x="177" y="299"/>
                  </a:cxn>
                  <a:cxn ang="0">
                    <a:pos x="186" y="372"/>
                  </a:cxn>
                  <a:cxn ang="0">
                    <a:pos x="158" y="384"/>
                  </a:cxn>
                  <a:cxn ang="0">
                    <a:pos x="146" y="430"/>
                  </a:cxn>
                  <a:cxn ang="0">
                    <a:pos x="123" y="407"/>
                  </a:cxn>
                  <a:cxn ang="0">
                    <a:pos x="66" y="395"/>
                  </a:cxn>
                  <a:cxn ang="0">
                    <a:pos x="23" y="401"/>
                  </a:cxn>
                  <a:cxn ang="0">
                    <a:pos x="12" y="428"/>
                  </a:cxn>
                  <a:cxn ang="0">
                    <a:pos x="23" y="509"/>
                  </a:cxn>
                  <a:cxn ang="0">
                    <a:pos x="58" y="574"/>
                  </a:cxn>
                  <a:cxn ang="0">
                    <a:pos x="119" y="604"/>
                  </a:cxn>
                  <a:cxn ang="0">
                    <a:pos x="146" y="660"/>
                  </a:cxn>
                  <a:cxn ang="0">
                    <a:pos x="139" y="708"/>
                  </a:cxn>
                  <a:cxn ang="0">
                    <a:pos x="139" y="746"/>
                  </a:cxn>
                  <a:cxn ang="0">
                    <a:pos x="173" y="783"/>
                  </a:cxn>
                  <a:cxn ang="0">
                    <a:pos x="248" y="819"/>
                  </a:cxn>
                  <a:cxn ang="0">
                    <a:pos x="275" y="819"/>
                  </a:cxn>
                  <a:cxn ang="0">
                    <a:pos x="292" y="854"/>
                  </a:cxn>
                  <a:cxn ang="0">
                    <a:pos x="267" y="906"/>
                  </a:cxn>
                  <a:cxn ang="0">
                    <a:pos x="311" y="959"/>
                  </a:cxn>
                  <a:cxn ang="0">
                    <a:pos x="363" y="961"/>
                  </a:cxn>
                  <a:cxn ang="0">
                    <a:pos x="428" y="961"/>
                  </a:cxn>
                  <a:cxn ang="0">
                    <a:pos x="446" y="936"/>
                  </a:cxn>
                  <a:cxn ang="0">
                    <a:pos x="442" y="906"/>
                  </a:cxn>
                  <a:cxn ang="0">
                    <a:pos x="447" y="887"/>
                  </a:cxn>
                  <a:cxn ang="0">
                    <a:pos x="444" y="848"/>
                  </a:cxn>
                  <a:cxn ang="0">
                    <a:pos x="444" y="806"/>
                  </a:cxn>
                  <a:cxn ang="0">
                    <a:pos x="461" y="773"/>
                  </a:cxn>
                  <a:cxn ang="0">
                    <a:pos x="461" y="746"/>
                  </a:cxn>
                  <a:cxn ang="0">
                    <a:pos x="446" y="735"/>
                  </a:cxn>
                  <a:cxn ang="0">
                    <a:pos x="449" y="710"/>
                  </a:cxn>
                  <a:cxn ang="0">
                    <a:pos x="446" y="702"/>
                  </a:cxn>
                  <a:cxn ang="0">
                    <a:pos x="449" y="743"/>
                  </a:cxn>
                  <a:cxn ang="0">
                    <a:pos x="474" y="727"/>
                  </a:cxn>
                  <a:cxn ang="0">
                    <a:pos x="495" y="681"/>
                  </a:cxn>
                  <a:cxn ang="0">
                    <a:pos x="526" y="645"/>
                  </a:cxn>
                  <a:cxn ang="0">
                    <a:pos x="543" y="616"/>
                  </a:cxn>
                  <a:cxn ang="0">
                    <a:pos x="547" y="553"/>
                  </a:cxn>
                  <a:cxn ang="0">
                    <a:pos x="551" y="528"/>
                  </a:cxn>
                  <a:cxn ang="0">
                    <a:pos x="555" y="480"/>
                  </a:cxn>
                  <a:cxn ang="0">
                    <a:pos x="547" y="449"/>
                  </a:cxn>
                  <a:cxn ang="0">
                    <a:pos x="572" y="401"/>
                  </a:cxn>
                  <a:cxn ang="0">
                    <a:pos x="582" y="386"/>
                  </a:cxn>
                  <a:cxn ang="0">
                    <a:pos x="568" y="372"/>
                  </a:cxn>
                  <a:cxn ang="0">
                    <a:pos x="563" y="334"/>
                  </a:cxn>
                  <a:cxn ang="0">
                    <a:pos x="557" y="276"/>
                  </a:cxn>
                  <a:cxn ang="0">
                    <a:pos x="538" y="257"/>
                  </a:cxn>
                  <a:cxn ang="0">
                    <a:pos x="503" y="188"/>
                  </a:cxn>
                  <a:cxn ang="0">
                    <a:pos x="505" y="140"/>
                  </a:cxn>
                  <a:cxn ang="0">
                    <a:pos x="513" y="83"/>
                  </a:cxn>
                </a:cxnLst>
                <a:rect l="0" t="0" r="r" b="b"/>
                <a:pathLst>
                  <a:path w="584" h="961">
                    <a:moveTo>
                      <a:pt x="526" y="71"/>
                    </a:moveTo>
                    <a:lnTo>
                      <a:pt x="526" y="71"/>
                    </a:lnTo>
                    <a:lnTo>
                      <a:pt x="522" y="67"/>
                    </a:lnTo>
                    <a:lnTo>
                      <a:pt x="517" y="56"/>
                    </a:lnTo>
                    <a:lnTo>
                      <a:pt x="513" y="52"/>
                    </a:lnTo>
                    <a:lnTo>
                      <a:pt x="511" y="50"/>
                    </a:lnTo>
                    <a:lnTo>
                      <a:pt x="507" y="50"/>
                    </a:lnTo>
                    <a:lnTo>
                      <a:pt x="505" y="50"/>
                    </a:lnTo>
                    <a:lnTo>
                      <a:pt x="505" y="50"/>
                    </a:lnTo>
                    <a:lnTo>
                      <a:pt x="501" y="46"/>
                    </a:lnTo>
                    <a:lnTo>
                      <a:pt x="494" y="37"/>
                    </a:lnTo>
                    <a:lnTo>
                      <a:pt x="490" y="33"/>
                    </a:lnTo>
                    <a:lnTo>
                      <a:pt x="488" y="31"/>
                    </a:lnTo>
                    <a:lnTo>
                      <a:pt x="482" y="31"/>
                    </a:lnTo>
                    <a:lnTo>
                      <a:pt x="478" y="29"/>
                    </a:lnTo>
                    <a:lnTo>
                      <a:pt x="476" y="27"/>
                    </a:lnTo>
                    <a:lnTo>
                      <a:pt x="470" y="21"/>
                    </a:lnTo>
                    <a:lnTo>
                      <a:pt x="465" y="14"/>
                    </a:lnTo>
                    <a:lnTo>
                      <a:pt x="463" y="12"/>
                    </a:lnTo>
                    <a:lnTo>
                      <a:pt x="455" y="10"/>
                    </a:lnTo>
                    <a:lnTo>
                      <a:pt x="453" y="10"/>
                    </a:lnTo>
                    <a:lnTo>
                      <a:pt x="449" y="10"/>
                    </a:lnTo>
                    <a:lnTo>
                      <a:pt x="446" y="12"/>
                    </a:lnTo>
                    <a:lnTo>
                      <a:pt x="444" y="14"/>
                    </a:lnTo>
                    <a:lnTo>
                      <a:pt x="438" y="19"/>
                    </a:lnTo>
                    <a:lnTo>
                      <a:pt x="434" y="21"/>
                    </a:lnTo>
                    <a:lnTo>
                      <a:pt x="432" y="23"/>
                    </a:lnTo>
                    <a:lnTo>
                      <a:pt x="423" y="25"/>
                    </a:lnTo>
                    <a:lnTo>
                      <a:pt x="415" y="27"/>
                    </a:lnTo>
                    <a:lnTo>
                      <a:pt x="413" y="29"/>
                    </a:lnTo>
                    <a:lnTo>
                      <a:pt x="407" y="35"/>
                    </a:lnTo>
                    <a:lnTo>
                      <a:pt x="403" y="44"/>
                    </a:lnTo>
                    <a:lnTo>
                      <a:pt x="401" y="48"/>
                    </a:lnTo>
                    <a:lnTo>
                      <a:pt x="398" y="52"/>
                    </a:lnTo>
                    <a:lnTo>
                      <a:pt x="396" y="54"/>
                    </a:lnTo>
                    <a:lnTo>
                      <a:pt x="394" y="54"/>
                    </a:lnTo>
                    <a:lnTo>
                      <a:pt x="388" y="48"/>
                    </a:lnTo>
                    <a:lnTo>
                      <a:pt x="380" y="40"/>
                    </a:lnTo>
                    <a:lnTo>
                      <a:pt x="375" y="35"/>
                    </a:lnTo>
                    <a:lnTo>
                      <a:pt x="371" y="35"/>
                    </a:lnTo>
                    <a:lnTo>
                      <a:pt x="365" y="33"/>
                    </a:lnTo>
                    <a:lnTo>
                      <a:pt x="361" y="33"/>
                    </a:lnTo>
                    <a:lnTo>
                      <a:pt x="357" y="29"/>
                    </a:lnTo>
                    <a:lnTo>
                      <a:pt x="353" y="29"/>
                    </a:lnTo>
                    <a:lnTo>
                      <a:pt x="348" y="29"/>
                    </a:lnTo>
                    <a:lnTo>
                      <a:pt x="346" y="27"/>
                    </a:lnTo>
                    <a:lnTo>
                      <a:pt x="346" y="25"/>
                    </a:lnTo>
                    <a:lnTo>
                      <a:pt x="344" y="23"/>
                    </a:lnTo>
                    <a:lnTo>
                      <a:pt x="344" y="19"/>
                    </a:lnTo>
                    <a:lnTo>
                      <a:pt x="342" y="19"/>
                    </a:lnTo>
                    <a:lnTo>
                      <a:pt x="340" y="17"/>
                    </a:lnTo>
                    <a:lnTo>
                      <a:pt x="338" y="17"/>
                    </a:lnTo>
                    <a:lnTo>
                      <a:pt x="334" y="17"/>
                    </a:lnTo>
                    <a:lnTo>
                      <a:pt x="332" y="17"/>
                    </a:lnTo>
                    <a:lnTo>
                      <a:pt x="328" y="17"/>
                    </a:lnTo>
                    <a:lnTo>
                      <a:pt x="328" y="17"/>
                    </a:lnTo>
                    <a:lnTo>
                      <a:pt x="325" y="15"/>
                    </a:lnTo>
                    <a:lnTo>
                      <a:pt x="323" y="14"/>
                    </a:lnTo>
                    <a:lnTo>
                      <a:pt x="319" y="12"/>
                    </a:lnTo>
                    <a:lnTo>
                      <a:pt x="315" y="12"/>
                    </a:lnTo>
                    <a:lnTo>
                      <a:pt x="305" y="12"/>
                    </a:lnTo>
                    <a:lnTo>
                      <a:pt x="300" y="14"/>
                    </a:lnTo>
                    <a:lnTo>
                      <a:pt x="294" y="14"/>
                    </a:lnTo>
                    <a:lnTo>
                      <a:pt x="290" y="14"/>
                    </a:lnTo>
                    <a:lnTo>
                      <a:pt x="282" y="10"/>
                    </a:lnTo>
                    <a:lnTo>
                      <a:pt x="277" y="10"/>
                    </a:lnTo>
                    <a:lnTo>
                      <a:pt x="275" y="8"/>
                    </a:lnTo>
                    <a:lnTo>
                      <a:pt x="271" y="10"/>
                    </a:lnTo>
                    <a:lnTo>
                      <a:pt x="267" y="12"/>
                    </a:lnTo>
                    <a:lnTo>
                      <a:pt x="256" y="12"/>
                    </a:lnTo>
                    <a:lnTo>
                      <a:pt x="250" y="12"/>
                    </a:lnTo>
                    <a:lnTo>
                      <a:pt x="244" y="10"/>
                    </a:lnTo>
                    <a:lnTo>
                      <a:pt x="234" y="4"/>
                    </a:lnTo>
                    <a:lnTo>
                      <a:pt x="229" y="0"/>
                    </a:lnTo>
                    <a:lnTo>
                      <a:pt x="227" y="0"/>
                    </a:lnTo>
                    <a:lnTo>
                      <a:pt x="227" y="2"/>
                    </a:lnTo>
                    <a:lnTo>
                      <a:pt x="219" y="4"/>
                    </a:lnTo>
                    <a:lnTo>
                      <a:pt x="206" y="8"/>
                    </a:lnTo>
                    <a:lnTo>
                      <a:pt x="186" y="17"/>
                    </a:lnTo>
                    <a:lnTo>
                      <a:pt x="175" y="21"/>
                    </a:lnTo>
                    <a:lnTo>
                      <a:pt x="169" y="27"/>
                    </a:lnTo>
                    <a:lnTo>
                      <a:pt x="162" y="37"/>
                    </a:lnTo>
                    <a:lnTo>
                      <a:pt x="158" y="46"/>
                    </a:lnTo>
                    <a:lnTo>
                      <a:pt x="156" y="58"/>
                    </a:lnTo>
                    <a:lnTo>
                      <a:pt x="156" y="63"/>
                    </a:lnTo>
                    <a:lnTo>
                      <a:pt x="160" y="73"/>
                    </a:lnTo>
                    <a:lnTo>
                      <a:pt x="165" y="85"/>
                    </a:lnTo>
                    <a:lnTo>
                      <a:pt x="169" y="94"/>
                    </a:lnTo>
                    <a:lnTo>
                      <a:pt x="171" y="98"/>
                    </a:lnTo>
                    <a:lnTo>
                      <a:pt x="171" y="106"/>
                    </a:lnTo>
                    <a:lnTo>
                      <a:pt x="171" y="109"/>
                    </a:lnTo>
                    <a:lnTo>
                      <a:pt x="167" y="113"/>
                    </a:lnTo>
                    <a:lnTo>
                      <a:pt x="162" y="115"/>
                    </a:lnTo>
                    <a:lnTo>
                      <a:pt x="158" y="117"/>
                    </a:lnTo>
                    <a:lnTo>
                      <a:pt x="156" y="119"/>
                    </a:lnTo>
                    <a:lnTo>
                      <a:pt x="154" y="121"/>
                    </a:lnTo>
                    <a:lnTo>
                      <a:pt x="154" y="127"/>
                    </a:lnTo>
                    <a:lnTo>
                      <a:pt x="156" y="140"/>
                    </a:lnTo>
                    <a:lnTo>
                      <a:pt x="158" y="156"/>
                    </a:lnTo>
                    <a:lnTo>
                      <a:pt x="158" y="157"/>
                    </a:lnTo>
                    <a:lnTo>
                      <a:pt x="158" y="159"/>
                    </a:lnTo>
                    <a:lnTo>
                      <a:pt x="156" y="161"/>
                    </a:lnTo>
                    <a:lnTo>
                      <a:pt x="154" y="163"/>
                    </a:lnTo>
                    <a:lnTo>
                      <a:pt x="152" y="165"/>
                    </a:lnTo>
                    <a:lnTo>
                      <a:pt x="148" y="169"/>
                    </a:lnTo>
                    <a:lnTo>
                      <a:pt x="144" y="171"/>
                    </a:lnTo>
                    <a:lnTo>
                      <a:pt x="142" y="173"/>
                    </a:lnTo>
                    <a:lnTo>
                      <a:pt x="142" y="175"/>
                    </a:lnTo>
                    <a:lnTo>
                      <a:pt x="142" y="177"/>
                    </a:lnTo>
                    <a:lnTo>
                      <a:pt x="142" y="179"/>
                    </a:lnTo>
                    <a:lnTo>
                      <a:pt x="144" y="182"/>
                    </a:lnTo>
                    <a:lnTo>
                      <a:pt x="142" y="186"/>
                    </a:lnTo>
                    <a:lnTo>
                      <a:pt x="135" y="192"/>
                    </a:lnTo>
                    <a:lnTo>
                      <a:pt x="131" y="198"/>
                    </a:lnTo>
                    <a:lnTo>
                      <a:pt x="129" y="200"/>
                    </a:lnTo>
                    <a:lnTo>
                      <a:pt x="131" y="202"/>
                    </a:lnTo>
                    <a:lnTo>
                      <a:pt x="131" y="203"/>
                    </a:lnTo>
                    <a:lnTo>
                      <a:pt x="135" y="207"/>
                    </a:lnTo>
                    <a:lnTo>
                      <a:pt x="140" y="213"/>
                    </a:lnTo>
                    <a:lnTo>
                      <a:pt x="150" y="215"/>
                    </a:lnTo>
                    <a:lnTo>
                      <a:pt x="152" y="217"/>
                    </a:lnTo>
                    <a:lnTo>
                      <a:pt x="156" y="219"/>
                    </a:lnTo>
                    <a:lnTo>
                      <a:pt x="158" y="221"/>
                    </a:lnTo>
                    <a:lnTo>
                      <a:pt x="160" y="228"/>
                    </a:lnTo>
                    <a:lnTo>
                      <a:pt x="165" y="240"/>
                    </a:lnTo>
                    <a:lnTo>
                      <a:pt x="167" y="248"/>
                    </a:lnTo>
                    <a:lnTo>
                      <a:pt x="173" y="253"/>
                    </a:lnTo>
                    <a:lnTo>
                      <a:pt x="177" y="259"/>
                    </a:lnTo>
                    <a:lnTo>
                      <a:pt x="177" y="267"/>
                    </a:lnTo>
                    <a:lnTo>
                      <a:pt x="177" y="274"/>
                    </a:lnTo>
                    <a:lnTo>
                      <a:pt x="179" y="292"/>
                    </a:lnTo>
                    <a:lnTo>
                      <a:pt x="177" y="299"/>
                    </a:lnTo>
                    <a:lnTo>
                      <a:pt x="175" y="303"/>
                    </a:lnTo>
                    <a:lnTo>
                      <a:pt x="173" y="307"/>
                    </a:lnTo>
                    <a:lnTo>
                      <a:pt x="169" y="313"/>
                    </a:lnTo>
                    <a:lnTo>
                      <a:pt x="167" y="315"/>
                    </a:lnTo>
                    <a:lnTo>
                      <a:pt x="165" y="319"/>
                    </a:lnTo>
                    <a:lnTo>
                      <a:pt x="165" y="324"/>
                    </a:lnTo>
                    <a:lnTo>
                      <a:pt x="169" y="338"/>
                    </a:lnTo>
                    <a:lnTo>
                      <a:pt x="173" y="353"/>
                    </a:lnTo>
                    <a:lnTo>
                      <a:pt x="175" y="359"/>
                    </a:lnTo>
                    <a:lnTo>
                      <a:pt x="183" y="368"/>
                    </a:lnTo>
                    <a:lnTo>
                      <a:pt x="186" y="372"/>
                    </a:lnTo>
                    <a:lnTo>
                      <a:pt x="188" y="376"/>
                    </a:lnTo>
                    <a:lnTo>
                      <a:pt x="188" y="380"/>
                    </a:lnTo>
                    <a:lnTo>
                      <a:pt x="186" y="384"/>
                    </a:lnTo>
                    <a:lnTo>
                      <a:pt x="186" y="388"/>
                    </a:lnTo>
                    <a:lnTo>
                      <a:pt x="183" y="388"/>
                    </a:lnTo>
                    <a:lnTo>
                      <a:pt x="181" y="390"/>
                    </a:lnTo>
                    <a:lnTo>
                      <a:pt x="177" y="390"/>
                    </a:lnTo>
                    <a:lnTo>
                      <a:pt x="173" y="390"/>
                    </a:lnTo>
                    <a:lnTo>
                      <a:pt x="169" y="388"/>
                    </a:lnTo>
                    <a:lnTo>
                      <a:pt x="162" y="384"/>
                    </a:lnTo>
                    <a:lnTo>
                      <a:pt x="158" y="384"/>
                    </a:lnTo>
                    <a:lnTo>
                      <a:pt x="154" y="384"/>
                    </a:lnTo>
                    <a:lnTo>
                      <a:pt x="150" y="384"/>
                    </a:lnTo>
                    <a:lnTo>
                      <a:pt x="146" y="388"/>
                    </a:lnTo>
                    <a:lnTo>
                      <a:pt x="142" y="391"/>
                    </a:lnTo>
                    <a:lnTo>
                      <a:pt x="142" y="393"/>
                    </a:lnTo>
                    <a:lnTo>
                      <a:pt x="142" y="399"/>
                    </a:lnTo>
                    <a:lnTo>
                      <a:pt x="142" y="403"/>
                    </a:lnTo>
                    <a:lnTo>
                      <a:pt x="144" y="409"/>
                    </a:lnTo>
                    <a:lnTo>
                      <a:pt x="146" y="411"/>
                    </a:lnTo>
                    <a:lnTo>
                      <a:pt x="146" y="420"/>
                    </a:lnTo>
                    <a:lnTo>
                      <a:pt x="146" y="430"/>
                    </a:lnTo>
                    <a:lnTo>
                      <a:pt x="146" y="434"/>
                    </a:lnTo>
                    <a:lnTo>
                      <a:pt x="144" y="436"/>
                    </a:lnTo>
                    <a:lnTo>
                      <a:pt x="142" y="436"/>
                    </a:lnTo>
                    <a:lnTo>
                      <a:pt x="139" y="436"/>
                    </a:lnTo>
                    <a:lnTo>
                      <a:pt x="135" y="434"/>
                    </a:lnTo>
                    <a:lnTo>
                      <a:pt x="133" y="432"/>
                    </a:lnTo>
                    <a:lnTo>
                      <a:pt x="131" y="426"/>
                    </a:lnTo>
                    <a:lnTo>
                      <a:pt x="131" y="422"/>
                    </a:lnTo>
                    <a:lnTo>
                      <a:pt x="129" y="416"/>
                    </a:lnTo>
                    <a:lnTo>
                      <a:pt x="127" y="411"/>
                    </a:lnTo>
                    <a:lnTo>
                      <a:pt x="123" y="407"/>
                    </a:lnTo>
                    <a:lnTo>
                      <a:pt x="119" y="407"/>
                    </a:lnTo>
                    <a:lnTo>
                      <a:pt x="117" y="407"/>
                    </a:lnTo>
                    <a:lnTo>
                      <a:pt x="114" y="407"/>
                    </a:lnTo>
                    <a:lnTo>
                      <a:pt x="110" y="407"/>
                    </a:lnTo>
                    <a:lnTo>
                      <a:pt x="104" y="411"/>
                    </a:lnTo>
                    <a:lnTo>
                      <a:pt x="102" y="411"/>
                    </a:lnTo>
                    <a:lnTo>
                      <a:pt x="96" y="411"/>
                    </a:lnTo>
                    <a:lnTo>
                      <a:pt x="92" y="409"/>
                    </a:lnTo>
                    <a:lnTo>
                      <a:pt x="87" y="409"/>
                    </a:lnTo>
                    <a:lnTo>
                      <a:pt x="77" y="405"/>
                    </a:lnTo>
                    <a:lnTo>
                      <a:pt x="66" y="395"/>
                    </a:lnTo>
                    <a:lnTo>
                      <a:pt x="60" y="393"/>
                    </a:lnTo>
                    <a:lnTo>
                      <a:pt x="54" y="391"/>
                    </a:lnTo>
                    <a:lnTo>
                      <a:pt x="52" y="391"/>
                    </a:lnTo>
                    <a:lnTo>
                      <a:pt x="48" y="391"/>
                    </a:lnTo>
                    <a:lnTo>
                      <a:pt x="44" y="393"/>
                    </a:lnTo>
                    <a:lnTo>
                      <a:pt x="43" y="397"/>
                    </a:lnTo>
                    <a:lnTo>
                      <a:pt x="41" y="399"/>
                    </a:lnTo>
                    <a:lnTo>
                      <a:pt x="39" y="399"/>
                    </a:lnTo>
                    <a:lnTo>
                      <a:pt x="31" y="397"/>
                    </a:lnTo>
                    <a:lnTo>
                      <a:pt x="27" y="399"/>
                    </a:lnTo>
                    <a:lnTo>
                      <a:pt x="23" y="401"/>
                    </a:lnTo>
                    <a:lnTo>
                      <a:pt x="18" y="405"/>
                    </a:lnTo>
                    <a:lnTo>
                      <a:pt x="8" y="413"/>
                    </a:lnTo>
                    <a:lnTo>
                      <a:pt x="10" y="413"/>
                    </a:lnTo>
                    <a:lnTo>
                      <a:pt x="10" y="415"/>
                    </a:lnTo>
                    <a:lnTo>
                      <a:pt x="10" y="416"/>
                    </a:lnTo>
                    <a:lnTo>
                      <a:pt x="10" y="418"/>
                    </a:lnTo>
                    <a:lnTo>
                      <a:pt x="10" y="420"/>
                    </a:lnTo>
                    <a:lnTo>
                      <a:pt x="10" y="422"/>
                    </a:lnTo>
                    <a:lnTo>
                      <a:pt x="12" y="424"/>
                    </a:lnTo>
                    <a:lnTo>
                      <a:pt x="12" y="426"/>
                    </a:lnTo>
                    <a:lnTo>
                      <a:pt x="12" y="428"/>
                    </a:lnTo>
                    <a:lnTo>
                      <a:pt x="12" y="432"/>
                    </a:lnTo>
                    <a:lnTo>
                      <a:pt x="12" y="434"/>
                    </a:lnTo>
                    <a:lnTo>
                      <a:pt x="6" y="443"/>
                    </a:lnTo>
                    <a:lnTo>
                      <a:pt x="4" y="453"/>
                    </a:lnTo>
                    <a:lnTo>
                      <a:pt x="0" y="462"/>
                    </a:lnTo>
                    <a:lnTo>
                      <a:pt x="0" y="466"/>
                    </a:lnTo>
                    <a:lnTo>
                      <a:pt x="0" y="470"/>
                    </a:lnTo>
                    <a:lnTo>
                      <a:pt x="4" y="478"/>
                    </a:lnTo>
                    <a:lnTo>
                      <a:pt x="12" y="489"/>
                    </a:lnTo>
                    <a:lnTo>
                      <a:pt x="23" y="505"/>
                    </a:lnTo>
                    <a:lnTo>
                      <a:pt x="23" y="509"/>
                    </a:lnTo>
                    <a:lnTo>
                      <a:pt x="25" y="512"/>
                    </a:lnTo>
                    <a:lnTo>
                      <a:pt x="25" y="516"/>
                    </a:lnTo>
                    <a:lnTo>
                      <a:pt x="27" y="522"/>
                    </a:lnTo>
                    <a:lnTo>
                      <a:pt x="35" y="532"/>
                    </a:lnTo>
                    <a:lnTo>
                      <a:pt x="37" y="537"/>
                    </a:lnTo>
                    <a:lnTo>
                      <a:pt x="39" y="541"/>
                    </a:lnTo>
                    <a:lnTo>
                      <a:pt x="39" y="549"/>
                    </a:lnTo>
                    <a:lnTo>
                      <a:pt x="41" y="553"/>
                    </a:lnTo>
                    <a:lnTo>
                      <a:pt x="48" y="562"/>
                    </a:lnTo>
                    <a:lnTo>
                      <a:pt x="52" y="568"/>
                    </a:lnTo>
                    <a:lnTo>
                      <a:pt x="58" y="574"/>
                    </a:lnTo>
                    <a:lnTo>
                      <a:pt x="66" y="580"/>
                    </a:lnTo>
                    <a:lnTo>
                      <a:pt x="71" y="581"/>
                    </a:lnTo>
                    <a:lnTo>
                      <a:pt x="77" y="581"/>
                    </a:lnTo>
                    <a:lnTo>
                      <a:pt x="81" y="580"/>
                    </a:lnTo>
                    <a:lnTo>
                      <a:pt x="87" y="578"/>
                    </a:lnTo>
                    <a:lnTo>
                      <a:pt x="91" y="578"/>
                    </a:lnTo>
                    <a:lnTo>
                      <a:pt x="94" y="578"/>
                    </a:lnTo>
                    <a:lnTo>
                      <a:pt x="100" y="581"/>
                    </a:lnTo>
                    <a:lnTo>
                      <a:pt x="108" y="589"/>
                    </a:lnTo>
                    <a:lnTo>
                      <a:pt x="115" y="599"/>
                    </a:lnTo>
                    <a:lnTo>
                      <a:pt x="119" y="604"/>
                    </a:lnTo>
                    <a:lnTo>
                      <a:pt x="121" y="610"/>
                    </a:lnTo>
                    <a:lnTo>
                      <a:pt x="123" y="622"/>
                    </a:lnTo>
                    <a:lnTo>
                      <a:pt x="123" y="627"/>
                    </a:lnTo>
                    <a:lnTo>
                      <a:pt x="123" y="633"/>
                    </a:lnTo>
                    <a:lnTo>
                      <a:pt x="127" y="637"/>
                    </a:lnTo>
                    <a:lnTo>
                      <a:pt x="129" y="643"/>
                    </a:lnTo>
                    <a:lnTo>
                      <a:pt x="135" y="645"/>
                    </a:lnTo>
                    <a:lnTo>
                      <a:pt x="144" y="652"/>
                    </a:lnTo>
                    <a:lnTo>
                      <a:pt x="146" y="652"/>
                    </a:lnTo>
                    <a:lnTo>
                      <a:pt x="146" y="656"/>
                    </a:lnTo>
                    <a:lnTo>
                      <a:pt x="146" y="660"/>
                    </a:lnTo>
                    <a:lnTo>
                      <a:pt x="142" y="668"/>
                    </a:lnTo>
                    <a:lnTo>
                      <a:pt x="140" y="674"/>
                    </a:lnTo>
                    <a:lnTo>
                      <a:pt x="140" y="675"/>
                    </a:lnTo>
                    <a:lnTo>
                      <a:pt x="142" y="679"/>
                    </a:lnTo>
                    <a:lnTo>
                      <a:pt x="144" y="683"/>
                    </a:lnTo>
                    <a:lnTo>
                      <a:pt x="146" y="687"/>
                    </a:lnTo>
                    <a:lnTo>
                      <a:pt x="148" y="693"/>
                    </a:lnTo>
                    <a:lnTo>
                      <a:pt x="148" y="697"/>
                    </a:lnTo>
                    <a:lnTo>
                      <a:pt x="146" y="698"/>
                    </a:lnTo>
                    <a:lnTo>
                      <a:pt x="144" y="702"/>
                    </a:lnTo>
                    <a:lnTo>
                      <a:pt x="139" y="708"/>
                    </a:lnTo>
                    <a:lnTo>
                      <a:pt x="133" y="712"/>
                    </a:lnTo>
                    <a:lnTo>
                      <a:pt x="131" y="714"/>
                    </a:lnTo>
                    <a:lnTo>
                      <a:pt x="131" y="720"/>
                    </a:lnTo>
                    <a:lnTo>
                      <a:pt x="131" y="723"/>
                    </a:lnTo>
                    <a:lnTo>
                      <a:pt x="129" y="731"/>
                    </a:lnTo>
                    <a:lnTo>
                      <a:pt x="127" y="733"/>
                    </a:lnTo>
                    <a:lnTo>
                      <a:pt x="127" y="733"/>
                    </a:lnTo>
                    <a:lnTo>
                      <a:pt x="129" y="737"/>
                    </a:lnTo>
                    <a:lnTo>
                      <a:pt x="133" y="739"/>
                    </a:lnTo>
                    <a:lnTo>
                      <a:pt x="137" y="743"/>
                    </a:lnTo>
                    <a:lnTo>
                      <a:pt x="139" y="746"/>
                    </a:lnTo>
                    <a:lnTo>
                      <a:pt x="144" y="760"/>
                    </a:lnTo>
                    <a:lnTo>
                      <a:pt x="146" y="766"/>
                    </a:lnTo>
                    <a:lnTo>
                      <a:pt x="146" y="769"/>
                    </a:lnTo>
                    <a:lnTo>
                      <a:pt x="146" y="773"/>
                    </a:lnTo>
                    <a:lnTo>
                      <a:pt x="146" y="775"/>
                    </a:lnTo>
                    <a:lnTo>
                      <a:pt x="148" y="775"/>
                    </a:lnTo>
                    <a:lnTo>
                      <a:pt x="150" y="777"/>
                    </a:lnTo>
                    <a:lnTo>
                      <a:pt x="154" y="779"/>
                    </a:lnTo>
                    <a:lnTo>
                      <a:pt x="160" y="781"/>
                    </a:lnTo>
                    <a:lnTo>
                      <a:pt x="165" y="783"/>
                    </a:lnTo>
                    <a:lnTo>
                      <a:pt x="173" y="783"/>
                    </a:lnTo>
                    <a:lnTo>
                      <a:pt x="183" y="783"/>
                    </a:lnTo>
                    <a:lnTo>
                      <a:pt x="190" y="783"/>
                    </a:lnTo>
                    <a:lnTo>
                      <a:pt x="210" y="781"/>
                    </a:lnTo>
                    <a:lnTo>
                      <a:pt x="215" y="779"/>
                    </a:lnTo>
                    <a:lnTo>
                      <a:pt x="221" y="779"/>
                    </a:lnTo>
                    <a:lnTo>
                      <a:pt x="223" y="781"/>
                    </a:lnTo>
                    <a:lnTo>
                      <a:pt x="227" y="783"/>
                    </a:lnTo>
                    <a:lnTo>
                      <a:pt x="233" y="789"/>
                    </a:lnTo>
                    <a:lnTo>
                      <a:pt x="238" y="796"/>
                    </a:lnTo>
                    <a:lnTo>
                      <a:pt x="246" y="812"/>
                    </a:lnTo>
                    <a:lnTo>
                      <a:pt x="248" y="819"/>
                    </a:lnTo>
                    <a:lnTo>
                      <a:pt x="248" y="819"/>
                    </a:lnTo>
                    <a:lnTo>
                      <a:pt x="250" y="817"/>
                    </a:lnTo>
                    <a:lnTo>
                      <a:pt x="254" y="816"/>
                    </a:lnTo>
                    <a:lnTo>
                      <a:pt x="257" y="816"/>
                    </a:lnTo>
                    <a:lnTo>
                      <a:pt x="261" y="814"/>
                    </a:lnTo>
                    <a:lnTo>
                      <a:pt x="265" y="814"/>
                    </a:lnTo>
                    <a:lnTo>
                      <a:pt x="269" y="814"/>
                    </a:lnTo>
                    <a:lnTo>
                      <a:pt x="271" y="816"/>
                    </a:lnTo>
                    <a:lnTo>
                      <a:pt x="273" y="816"/>
                    </a:lnTo>
                    <a:lnTo>
                      <a:pt x="275" y="817"/>
                    </a:lnTo>
                    <a:lnTo>
                      <a:pt x="275" y="819"/>
                    </a:lnTo>
                    <a:lnTo>
                      <a:pt x="275" y="823"/>
                    </a:lnTo>
                    <a:lnTo>
                      <a:pt x="275" y="825"/>
                    </a:lnTo>
                    <a:lnTo>
                      <a:pt x="277" y="825"/>
                    </a:lnTo>
                    <a:lnTo>
                      <a:pt x="279" y="829"/>
                    </a:lnTo>
                    <a:lnTo>
                      <a:pt x="286" y="833"/>
                    </a:lnTo>
                    <a:lnTo>
                      <a:pt x="290" y="837"/>
                    </a:lnTo>
                    <a:lnTo>
                      <a:pt x="292" y="839"/>
                    </a:lnTo>
                    <a:lnTo>
                      <a:pt x="292" y="840"/>
                    </a:lnTo>
                    <a:lnTo>
                      <a:pt x="292" y="844"/>
                    </a:lnTo>
                    <a:lnTo>
                      <a:pt x="292" y="852"/>
                    </a:lnTo>
                    <a:lnTo>
                      <a:pt x="292" y="854"/>
                    </a:lnTo>
                    <a:lnTo>
                      <a:pt x="294" y="862"/>
                    </a:lnTo>
                    <a:lnTo>
                      <a:pt x="294" y="863"/>
                    </a:lnTo>
                    <a:lnTo>
                      <a:pt x="294" y="865"/>
                    </a:lnTo>
                    <a:lnTo>
                      <a:pt x="290" y="869"/>
                    </a:lnTo>
                    <a:lnTo>
                      <a:pt x="286" y="873"/>
                    </a:lnTo>
                    <a:lnTo>
                      <a:pt x="281" y="875"/>
                    </a:lnTo>
                    <a:lnTo>
                      <a:pt x="271" y="885"/>
                    </a:lnTo>
                    <a:lnTo>
                      <a:pt x="267" y="888"/>
                    </a:lnTo>
                    <a:lnTo>
                      <a:pt x="265" y="894"/>
                    </a:lnTo>
                    <a:lnTo>
                      <a:pt x="265" y="900"/>
                    </a:lnTo>
                    <a:lnTo>
                      <a:pt x="267" y="906"/>
                    </a:lnTo>
                    <a:lnTo>
                      <a:pt x="269" y="917"/>
                    </a:lnTo>
                    <a:lnTo>
                      <a:pt x="271" y="919"/>
                    </a:lnTo>
                    <a:lnTo>
                      <a:pt x="271" y="929"/>
                    </a:lnTo>
                    <a:lnTo>
                      <a:pt x="273" y="933"/>
                    </a:lnTo>
                    <a:lnTo>
                      <a:pt x="277" y="938"/>
                    </a:lnTo>
                    <a:lnTo>
                      <a:pt x="284" y="944"/>
                    </a:lnTo>
                    <a:lnTo>
                      <a:pt x="294" y="952"/>
                    </a:lnTo>
                    <a:lnTo>
                      <a:pt x="300" y="957"/>
                    </a:lnTo>
                    <a:lnTo>
                      <a:pt x="304" y="957"/>
                    </a:lnTo>
                    <a:lnTo>
                      <a:pt x="307" y="959"/>
                    </a:lnTo>
                    <a:lnTo>
                      <a:pt x="311" y="959"/>
                    </a:lnTo>
                    <a:lnTo>
                      <a:pt x="317" y="956"/>
                    </a:lnTo>
                    <a:lnTo>
                      <a:pt x="323" y="954"/>
                    </a:lnTo>
                    <a:lnTo>
                      <a:pt x="328" y="954"/>
                    </a:lnTo>
                    <a:lnTo>
                      <a:pt x="330" y="954"/>
                    </a:lnTo>
                    <a:lnTo>
                      <a:pt x="334" y="956"/>
                    </a:lnTo>
                    <a:lnTo>
                      <a:pt x="338" y="957"/>
                    </a:lnTo>
                    <a:lnTo>
                      <a:pt x="342" y="959"/>
                    </a:lnTo>
                    <a:lnTo>
                      <a:pt x="350" y="959"/>
                    </a:lnTo>
                    <a:lnTo>
                      <a:pt x="357" y="959"/>
                    </a:lnTo>
                    <a:lnTo>
                      <a:pt x="359" y="961"/>
                    </a:lnTo>
                    <a:lnTo>
                      <a:pt x="363" y="961"/>
                    </a:lnTo>
                    <a:lnTo>
                      <a:pt x="363" y="961"/>
                    </a:lnTo>
                    <a:lnTo>
                      <a:pt x="367" y="961"/>
                    </a:lnTo>
                    <a:lnTo>
                      <a:pt x="375" y="957"/>
                    </a:lnTo>
                    <a:lnTo>
                      <a:pt x="392" y="950"/>
                    </a:lnTo>
                    <a:lnTo>
                      <a:pt x="398" y="948"/>
                    </a:lnTo>
                    <a:lnTo>
                      <a:pt x="399" y="948"/>
                    </a:lnTo>
                    <a:lnTo>
                      <a:pt x="403" y="948"/>
                    </a:lnTo>
                    <a:lnTo>
                      <a:pt x="407" y="950"/>
                    </a:lnTo>
                    <a:lnTo>
                      <a:pt x="413" y="956"/>
                    </a:lnTo>
                    <a:lnTo>
                      <a:pt x="419" y="957"/>
                    </a:lnTo>
                    <a:lnTo>
                      <a:pt x="428" y="961"/>
                    </a:lnTo>
                    <a:lnTo>
                      <a:pt x="440" y="961"/>
                    </a:lnTo>
                    <a:lnTo>
                      <a:pt x="440" y="961"/>
                    </a:lnTo>
                    <a:lnTo>
                      <a:pt x="440" y="959"/>
                    </a:lnTo>
                    <a:lnTo>
                      <a:pt x="440" y="957"/>
                    </a:lnTo>
                    <a:lnTo>
                      <a:pt x="444" y="952"/>
                    </a:lnTo>
                    <a:lnTo>
                      <a:pt x="449" y="946"/>
                    </a:lnTo>
                    <a:lnTo>
                      <a:pt x="449" y="940"/>
                    </a:lnTo>
                    <a:lnTo>
                      <a:pt x="449" y="938"/>
                    </a:lnTo>
                    <a:lnTo>
                      <a:pt x="449" y="938"/>
                    </a:lnTo>
                    <a:lnTo>
                      <a:pt x="447" y="938"/>
                    </a:lnTo>
                    <a:lnTo>
                      <a:pt x="446" y="936"/>
                    </a:lnTo>
                    <a:lnTo>
                      <a:pt x="446" y="936"/>
                    </a:lnTo>
                    <a:lnTo>
                      <a:pt x="444" y="933"/>
                    </a:lnTo>
                    <a:lnTo>
                      <a:pt x="442" y="929"/>
                    </a:lnTo>
                    <a:lnTo>
                      <a:pt x="438" y="923"/>
                    </a:lnTo>
                    <a:lnTo>
                      <a:pt x="438" y="917"/>
                    </a:lnTo>
                    <a:lnTo>
                      <a:pt x="438" y="915"/>
                    </a:lnTo>
                    <a:lnTo>
                      <a:pt x="438" y="911"/>
                    </a:lnTo>
                    <a:lnTo>
                      <a:pt x="438" y="910"/>
                    </a:lnTo>
                    <a:lnTo>
                      <a:pt x="438" y="908"/>
                    </a:lnTo>
                    <a:lnTo>
                      <a:pt x="438" y="906"/>
                    </a:lnTo>
                    <a:lnTo>
                      <a:pt x="442" y="906"/>
                    </a:lnTo>
                    <a:lnTo>
                      <a:pt x="442" y="906"/>
                    </a:lnTo>
                    <a:lnTo>
                      <a:pt x="444" y="906"/>
                    </a:lnTo>
                    <a:lnTo>
                      <a:pt x="446" y="904"/>
                    </a:lnTo>
                    <a:lnTo>
                      <a:pt x="446" y="902"/>
                    </a:lnTo>
                    <a:lnTo>
                      <a:pt x="446" y="900"/>
                    </a:lnTo>
                    <a:lnTo>
                      <a:pt x="446" y="896"/>
                    </a:lnTo>
                    <a:lnTo>
                      <a:pt x="446" y="894"/>
                    </a:lnTo>
                    <a:lnTo>
                      <a:pt x="446" y="892"/>
                    </a:lnTo>
                    <a:lnTo>
                      <a:pt x="446" y="890"/>
                    </a:lnTo>
                    <a:lnTo>
                      <a:pt x="447" y="888"/>
                    </a:lnTo>
                    <a:lnTo>
                      <a:pt x="447" y="887"/>
                    </a:lnTo>
                    <a:lnTo>
                      <a:pt x="446" y="885"/>
                    </a:lnTo>
                    <a:lnTo>
                      <a:pt x="446" y="881"/>
                    </a:lnTo>
                    <a:lnTo>
                      <a:pt x="444" y="877"/>
                    </a:lnTo>
                    <a:lnTo>
                      <a:pt x="442" y="871"/>
                    </a:lnTo>
                    <a:lnTo>
                      <a:pt x="442" y="869"/>
                    </a:lnTo>
                    <a:lnTo>
                      <a:pt x="444" y="867"/>
                    </a:lnTo>
                    <a:lnTo>
                      <a:pt x="447" y="865"/>
                    </a:lnTo>
                    <a:lnTo>
                      <a:pt x="446" y="862"/>
                    </a:lnTo>
                    <a:lnTo>
                      <a:pt x="446" y="858"/>
                    </a:lnTo>
                    <a:lnTo>
                      <a:pt x="446" y="854"/>
                    </a:lnTo>
                    <a:lnTo>
                      <a:pt x="444" y="848"/>
                    </a:lnTo>
                    <a:lnTo>
                      <a:pt x="446" y="844"/>
                    </a:lnTo>
                    <a:lnTo>
                      <a:pt x="446" y="842"/>
                    </a:lnTo>
                    <a:lnTo>
                      <a:pt x="449" y="839"/>
                    </a:lnTo>
                    <a:lnTo>
                      <a:pt x="451" y="833"/>
                    </a:lnTo>
                    <a:lnTo>
                      <a:pt x="451" y="831"/>
                    </a:lnTo>
                    <a:lnTo>
                      <a:pt x="449" y="825"/>
                    </a:lnTo>
                    <a:lnTo>
                      <a:pt x="449" y="821"/>
                    </a:lnTo>
                    <a:lnTo>
                      <a:pt x="447" y="817"/>
                    </a:lnTo>
                    <a:lnTo>
                      <a:pt x="446" y="816"/>
                    </a:lnTo>
                    <a:lnTo>
                      <a:pt x="446" y="812"/>
                    </a:lnTo>
                    <a:lnTo>
                      <a:pt x="444" y="806"/>
                    </a:lnTo>
                    <a:lnTo>
                      <a:pt x="446" y="806"/>
                    </a:lnTo>
                    <a:lnTo>
                      <a:pt x="447" y="804"/>
                    </a:lnTo>
                    <a:lnTo>
                      <a:pt x="451" y="802"/>
                    </a:lnTo>
                    <a:lnTo>
                      <a:pt x="451" y="800"/>
                    </a:lnTo>
                    <a:lnTo>
                      <a:pt x="451" y="794"/>
                    </a:lnTo>
                    <a:lnTo>
                      <a:pt x="453" y="792"/>
                    </a:lnTo>
                    <a:lnTo>
                      <a:pt x="451" y="789"/>
                    </a:lnTo>
                    <a:lnTo>
                      <a:pt x="453" y="787"/>
                    </a:lnTo>
                    <a:lnTo>
                      <a:pt x="457" y="779"/>
                    </a:lnTo>
                    <a:lnTo>
                      <a:pt x="461" y="775"/>
                    </a:lnTo>
                    <a:lnTo>
                      <a:pt x="461" y="773"/>
                    </a:lnTo>
                    <a:lnTo>
                      <a:pt x="461" y="771"/>
                    </a:lnTo>
                    <a:lnTo>
                      <a:pt x="461" y="769"/>
                    </a:lnTo>
                    <a:lnTo>
                      <a:pt x="461" y="764"/>
                    </a:lnTo>
                    <a:lnTo>
                      <a:pt x="461" y="762"/>
                    </a:lnTo>
                    <a:lnTo>
                      <a:pt x="459" y="754"/>
                    </a:lnTo>
                    <a:lnTo>
                      <a:pt x="459" y="752"/>
                    </a:lnTo>
                    <a:lnTo>
                      <a:pt x="461" y="750"/>
                    </a:lnTo>
                    <a:lnTo>
                      <a:pt x="463" y="748"/>
                    </a:lnTo>
                    <a:lnTo>
                      <a:pt x="463" y="748"/>
                    </a:lnTo>
                    <a:lnTo>
                      <a:pt x="463" y="746"/>
                    </a:lnTo>
                    <a:lnTo>
                      <a:pt x="461" y="746"/>
                    </a:lnTo>
                    <a:lnTo>
                      <a:pt x="459" y="748"/>
                    </a:lnTo>
                    <a:lnTo>
                      <a:pt x="455" y="748"/>
                    </a:lnTo>
                    <a:lnTo>
                      <a:pt x="453" y="750"/>
                    </a:lnTo>
                    <a:lnTo>
                      <a:pt x="451" y="750"/>
                    </a:lnTo>
                    <a:lnTo>
                      <a:pt x="451" y="750"/>
                    </a:lnTo>
                    <a:lnTo>
                      <a:pt x="447" y="748"/>
                    </a:lnTo>
                    <a:lnTo>
                      <a:pt x="447" y="746"/>
                    </a:lnTo>
                    <a:lnTo>
                      <a:pt x="447" y="745"/>
                    </a:lnTo>
                    <a:lnTo>
                      <a:pt x="446" y="741"/>
                    </a:lnTo>
                    <a:lnTo>
                      <a:pt x="446" y="739"/>
                    </a:lnTo>
                    <a:lnTo>
                      <a:pt x="446" y="735"/>
                    </a:lnTo>
                    <a:lnTo>
                      <a:pt x="446" y="735"/>
                    </a:lnTo>
                    <a:lnTo>
                      <a:pt x="446" y="733"/>
                    </a:lnTo>
                    <a:lnTo>
                      <a:pt x="446" y="731"/>
                    </a:lnTo>
                    <a:lnTo>
                      <a:pt x="446" y="731"/>
                    </a:lnTo>
                    <a:lnTo>
                      <a:pt x="447" y="729"/>
                    </a:lnTo>
                    <a:lnTo>
                      <a:pt x="447" y="725"/>
                    </a:lnTo>
                    <a:lnTo>
                      <a:pt x="449" y="722"/>
                    </a:lnTo>
                    <a:lnTo>
                      <a:pt x="451" y="716"/>
                    </a:lnTo>
                    <a:lnTo>
                      <a:pt x="451" y="714"/>
                    </a:lnTo>
                    <a:lnTo>
                      <a:pt x="451" y="714"/>
                    </a:lnTo>
                    <a:lnTo>
                      <a:pt x="449" y="710"/>
                    </a:lnTo>
                    <a:lnTo>
                      <a:pt x="447" y="708"/>
                    </a:lnTo>
                    <a:lnTo>
                      <a:pt x="444" y="706"/>
                    </a:lnTo>
                    <a:lnTo>
                      <a:pt x="442" y="702"/>
                    </a:lnTo>
                    <a:lnTo>
                      <a:pt x="440" y="700"/>
                    </a:lnTo>
                    <a:lnTo>
                      <a:pt x="440" y="700"/>
                    </a:lnTo>
                    <a:lnTo>
                      <a:pt x="440" y="698"/>
                    </a:lnTo>
                    <a:lnTo>
                      <a:pt x="440" y="698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6" y="702"/>
                    </a:lnTo>
                    <a:lnTo>
                      <a:pt x="446" y="704"/>
                    </a:lnTo>
                    <a:lnTo>
                      <a:pt x="449" y="706"/>
                    </a:lnTo>
                    <a:lnTo>
                      <a:pt x="453" y="708"/>
                    </a:lnTo>
                    <a:lnTo>
                      <a:pt x="453" y="710"/>
                    </a:lnTo>
                    <a:lnTo>
                      <a:pt x="453" y="720"/>
                    </a:lnTo>
                    <a:lnTo>
                      <a:pt x="451" y="723"/>
                    </a:lnTo>
                    <a:lnTo>
                      <a:pt x="449" y="729"/>
                    </a:lnTo>
                    <a:lnTo>
                      <a:pt x="447" y="731"/>
                    </a:lnTo>
                    <a:lnTo>
                      <a:pt x="447" y="735"/>
                    </a:lnTo>
                    <a:lnTo>
                      <a:pt x="449" y="739"/>
                    </a:lnTo>
                    <a:lnTo>
                      <a:pt x="449" y="743"/>
                    </a:lnTo>
                    <a:lnTo>
                      <a:pt x="449" y="743"/>
                    </a:lnTo>
                    <a:lnTo>
                      <a:pt x="451" y="743"/>
                    </a:lnTo>
                    <a:lnTo>
                      <a:pt x="453" y="743"/>
                    </a:lnTo>
                    <a:lnTo>
                      <a:pt x="457" y="743"/>
                    </a:lnTo>
                    <a:lnTo>
                      <a:pt x="461" y="743"/>
                    </a:lnTo>
                    <a:lnTo>
                      <a:pt x="465" y="745"/>
                    </a:lnTo>
                    <a:lnTo>
                      <a:pt x="469" y="745"/>
                    </a:lnTo>
                    <a:lnTo>
                      <a:pt x="474" y="737"/>
                    </a:lnTo>
                    <a:lnTo>
                      <a:pt x="474" y="733"/>
                    </a:lnTo>
                    <a:lnTo>
                      <a:pt x="474" y="729"/>
                    </a:lnTo>
                    <a:lnTo>
                      <a:pt x="474" y="727"/>
                    </a:lnTo>
                    <a:lnTo>
                      <a:pt x="476" y="723"/>
                    </a:lnTo>
                    <a:lnTo>
                      <a:pt x="478" y="723"/>
                    </a:lnTo>
                    <a:lnTo>
                      <a:pt x="480" y="722"/>
                    </a:lnTo>
                    <a:lnTo>
                      <a:pt x="484" y="720"/>
                    </a:lnTo>
                    <a:lnTo>
                      <a:pt x="484" y="716"/>
                    </a:lnTo>
                    <a:lnTo>
                      <a:pt x="486" y="708"/>
                    </a:lnTo>
                    <a:lnTo>
                      <a:pt x="490" y="700"/>
                    </a:lnTo>
                    <a:lnTo>
                      <a:pt x="494" y="697"/>
                    </a:lnTo>
                    <a:lnTo>
                      <a:pt x="495" y="693"/>
                    </a:lnTo>
                    <a:lnTo>
                      <a:pt x="495" y="687"/>
                    </a:lnTo>
                    <a:lnTo>
                      <a:pt x="495" y="681"/>
                    </a:lnTo>
                    <a:lnTo>
                      <a:pt x="495" y="674"/>
                    </a:lnTo>
                    <a:lnTo>
                      <a:pt x="497" y="674"/>
                    </a:lnTo>
                    <a:lnTo>
                      <a:pt x="499" y="674"/>
                    </a:lnTo>
                    <a:lnTo>
                      <a:pt x="501" y="674"/>
                    </a:lnTo>
                    <a:lnTo>
                      <a:pt x="505" y="674"/>
                    </a:lnTo>
                    <a:lnTo>
                      <a:pt x="509" y="674"/>
                    </a:lnTo>
                    <a:lnTo>
                      <a:pt x="511" y="670"/>
                    </a:lnTo>
                    <a:lnTo>
                      <a:pt x="515" y="662"/>
                    </a:lnTo>
                    <a:lnTo>
                      <a:pt x="518" y="654"/>
                    </a:lnTo>
                    <a:lnTo>
                      <a:pt x="522" y="651"/>
                    </a:lnTo>
                    <a:lnTo>
                      <a:pt x="526" y="645"/>
                    </a:lnTo>
                    <a:lnTo>
                      <a:pt x="530" y="641"/>
                    </a:lnTo>
                    <a:lnTo>
                      <a:pt x="530" y="639"/>
                    </a:lnTo>
                    <a:lnTo>
                      <a:pt x="528" y="635"/>
                    </a:lnTo>
                    <a:lnTo>
                      <a:pt x="530" y="633"/>
                    </a:lnTo>
                    <a:lnTo>
                      <a:pt x="534" y="631"/>
                    </a:lnTo>
                    <a:lnTo>
                      <a:pt x="538" y="629"/>
                    </a:lnTo>
                    <a:lnTo>
                      <a:pt x="540" y="629"/>
                    </a:lnTo>
                    <a:lnTo>
                      <a:pt x="541" y="627"/>
                    </a:lnTo>
                    <a:lnTo>
                      <a:pt x="541" y="626"/>
                    </a:lnTo>
                    <a:lnTo>
                      <a:pt x="543" y="620"/>
                    </a:lnTo>
                    <a:lnTo>
                      <a:pt x="543" y="616"/>
                    </a:lnTo>
                    <a:lnTo>
                      <a:pt x="545" y="604"/>
                    </a:lnTo>
                    <a:lnTo>
                      <a:pt x="549" y="599"/>
                    </a:lnTo>
                    <a:lnTo>
                      <a:pt x="551" y="595"/>
                    </a:lnTo>
                    <a:lnTo>
                      <a:pt x="551" y="589"/>
                    </a:lnTo>
                    <a:lnTo>
                      <a:pt x="553" y="583"/>
                    </a:lnTo>
                    <a:lnTo>
                      <a:pt x="553" y="580"/>
                    </a:lnTo>
                    <a:lnTo>
                      <a:pt x="553" y="576"/>
                    </a:lnTo>
                    <a:lnTo>
                      <a:pt x="551" y="572"/>
                    </a:lnTo>
                    <a:lnTo>
                      <a:pt x="549" y="562"/>
                    </a:lnTo>
                    <a:lnTo>
                      <a:pt x="547" y="557"/>
                    </a:lnTo>
                    <a:lnTo>
                      <a:pt x="547" y="553"/>
                    </a:lnTo>
                    <a:lnTo>
                      <a:pt x="547" y="551"/>
                    </a:lnTo>
                    <a:lnTo>
                      <a:pt x="549" y="547"/>
                    </a:lnTo>
                    <a:lnTo>
                      <a:pt x="549" y="545"/>
                    </a:lnTo>
                    <a:lnTo>
                      <a:pt x="549" y="543"/>
                    </a:lnTo>
                    <a:lnTo>
                      <a:pt x="549" y="541"/>
                    </a:lnTo>
                    <a:lnTo>
                      <a:pt x="551" y="539"/>
                    </a:lnTo>
                    <a:lnTo>
                      <a:pt x="553" y="537"/>
                    </a:lnTo>
                    <a:lnTo>
                      <a:pt x="553" y="535"/>
                    </a:lnTo>
                    <a:lnTo>
                      <a:pt x="553" y="533"/>
                    </a:lnTo>
                    <a:lnTo>
                      <a:pt x="553" y="532"/>
                    </a:lnTo>
                    <a:lnTo>
                      <a:pt x="551" y="528"/>
                    </a:lnTo>
                    <a:lnTo>
                      <a:pt x="551" y="520"/>
                    </a:lnTo>
                    <a:lnTo>
                      <a:pt x="551" y="512"/>
                    </a:lnTo>
                    <a:lnTo>
                      <a:pt x="549" y="509"/>
                    </a:lnTo>
                    <a:lnTo>
                      <a:pt x="551" y="507"/>
                    </a:lnTo>
                    <a:lnTo>
                      <a:pt x="553" y="503"/>
                    </a:lnTo>
                    <a:lnTo>
                      <a:pt x="553" y="501"/>
                    </a:lnTo>
                    <a:lnTo>
                      <a:pt x="553" y="497"/>
                    </a:lnTo>
                    <a:lnTo>
                      <a:pt x="555" y="491"/>
                    </a:lnTo>
                    <a:lnTo>
                      <a:pt x="555" y="487"/>
                    </a:lnTo>
                    <a:lnTo>
                      <a:pt x="555" y="484"/>
                    </a:lnTo>
                    <a:lnTo>
                      <a:pt x="555" y="480"/>
                    </a:lnTo>
                    <a:lnTo>
                      <a:pt x="553" y="476"/>
                    </a:lnTo>
                    <a:lnTo>
                      <a:pt x="553" y="472"/>
                    </a:lnTo>
                    <a:lnTo>
                      <a:pt x="553" y="470"/>
                    </a:lnTo>
                    <a:lnTo>
                      <a:pt x="549" y="466"/>
                    </a:lnTo>
                    <a:lnTo>
                      <a:pt x="549" y="464"/>
                    </a:lnTo>
                    <a:lnTo>
                      <a:pt x="549" y="461"/>
                    </a:lnTo>
                    <a:lnTo>
                      <a:pt x="549" y="459"/>
                    </a:lnTo>
                    <a:lnTo>
                      <a:pt x="547" y="455"/>
                    </a:lnTo>
                    <a:lnTo>
                      <a:pt x="547" y="453"/>
                    </a:lnTo>
                    <a:lnTo>
                      <a:pt x="547" y="451"/>
                    </a:lnTo>
                    <a:lnTo>
                      <a:pt x="547" y="449"/>
                    </a:lnTo>
                    <a:lnTo>
                      <a:pt x="549" y="449"/>
                    </a:lnTo>
                    <a:lnTo>
                      <a:pt x="551" y="449"/>
                    </a:lnTo>
                    <a:lnTo>
                      <a:pt x="553" y="445"/>
                    </a:lnTo>
                    <a:lnTo>
                      <a:pt x="555" y="443"/>
                    </a:lnTo>
                    <a:lnTo>
                      <a:pt x="561" y="439"/>
                    </a:lnTo>
                    <a:lnTo>
                      <a:pt x="566" y="436"/>
                    </a:lnTo>
                    <a:lnTo>
                      <a:pt x="568" y="434"/>
                    </a:lnTo>
                    <a:lnTo>
                      <a:pt x="570" y="426"/>
                    </a:lnTo>
                    <a:lnTo>
                      <a:pt x="572" y="416"/>
                    </a:lnTo>
                    <a:lnTo>
                      <a:pt x="572" y="413"/>
                    </a:lnTo>
                    <a:lnTo>
                      <a:pt x="572" y="401"/>
                    </a:lnTo>
                    <a:lnTo>
                      <a:pt x="572" y="397"/>
                    </a:lnTo>
                    <a:lnTo>
                      <a:pt x="572" y="395"/>
                    </a:lnTo>
                    <a:lnTo>
                      <a:pt x="576" y="395"/>
                    </a:lnTo>
                    <a:lnTo>
                      <a:pt x="578" y="393"/>
                    </a:lnTo>
                    <a:lnTo>
                      <a:pt x="582" y="391"/>
                    </a:lnTo>
                    <a:lnTo>
                      <a:pt x="584" y="388"/>
                    </a:lnTo>
                    <a:lnTo>
                      <a:pt x="584" y="388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2" y="386"/>
                    </a:lnTo>
                    <a:lnTo>
                      <a:pt x="580" y="388"/>
                    </a:lnTo>
                    <a:lnTo>
                      <a:pt x="576" y="388"/>
                    </a:lnTo>
                    <a:lnTo>
                      <a:pt x="576" y="388"/>
                    </a:lnTo>
                    <a:lnTo>
                      <a:pt x="576" y="386"/>
                    </a:lnTo>
                    <a:lnTo>
                      <a:pt x="578" y="380"/>
                    </a:lnTo>
                    <a:lnTo>
                      <a:pt x="578" y="378"/>
                    </a:lnTo>
                    <a:lnTo>
                      <a:pt x="574" y="378"/>
                    </a:lnTo>
                    <a:lnTo>
                      <a:pt x="570" y="378"/>
                    </a:lnTo>
                    <a:lnTo>
                      <a:pt x="568" y="376"/>
                    </a:lnTo>
                    <a:lnTo>
                      <a:pt x="568" y="376"/>
                    </a:lnTo>
                    <a:lnTo>
                      <a:pt x="568" y="372"/>
                    </a:lnTo>
                    <a:lnTo>
                      <a:pt x="570" y="370"/>
                    </a:lnTo>
                    <a:lnTo>
                      <a:pt x="570" y="367"/>
                    </a:lnTo>
                    <a:lnTo>
                      <a:pt x="570" y="365"/>
                    </a:lnTo>
                    <a:lnTo>
                      <a:pt x="568" y="361"/>
                    </a:lnTo>
                    <a:lnTo>
                      <a:pt x="565" y="355"/>
                    </a:lnTo>
                    <a:lnTo>
                      <a:pt x="565" y="353"/>
                    </a:lnTo>
                    <a:lnTo>
                      <a:pt x="565" y="349"/>
                    </a:lnTo>
                    <a:lnTo>
                      <a:pt x="563" y="345"/>
                    </a:lnTo>
                    <a:lnTo>
                      <a:pt x="563" y="344"/>
                    </a:lnTo>
                    <a:lnTo>
                      <a:pt x="565" y="338"/>
                    </a:lnTo>
                    <a:lnTo>
                      <a:pt x="563" y="334"/>
                    </a:lnTo>
                    <a:lnTo>
                      <a:pt x="561" y="330"/>
                    </a:lnTo>
                    <a:lnTo>
                      <a:pt x="561" y="322"/>
                    </a:lnTo>
                    <a:lnTo>
                      <a:pt x="559" y="305"/>
                    </a:lnTo>
                    <a:lnTo>
                      <a:pt x="561" y="290"/>
                    </a:lnTo>
                    <a:lnTo>
                      <a:pt x="561" y="286"/>
                    </a:lnTo>
                    <a:lnTo>
                      <a:pt x="559" y="284"/>
                    </a:lnTo>
                    <a:lnTo>
                      <a:pt x="559" y="282"/>
                    </a:lnTo>
                    <a:lnTo>
                      <a:pt x="561" y="280"/>
                    </a:lnTo>
                    <a:lnTo>
                      <a:pt x="561" y="278"/>
                    </a:lnTo>
                    <a:lnTo>
                      <a:pt x="561" y="278"/>
                    </a:lnTo>
                    <a:lnTo>
                      <a:pt x="557" y="276"/>
                    </a:lnTo>
                    <a:lnTo>
                      <a:pt x="551" y="274"/>
                    </a:lnTo>
                    <a:lnTo>
                      <a:pt x="549" y="274"/>
                    </a:lnTo>
                    <a:lnTo>
                      <a:pt x="547" y="273"/>
                    </a:lnTo>
                    <a:lnTo>
                      <a:pt x="547" y="269"/>
                    </a:lnTo>
                    <a:lnTo>
                      <a:pt x="543" y="263"/>
                    </a:lnTo>
                    <a:lnTo>
                      <a:pt x="543" y="261"/>
                    </a:lnTo>
                    <a:lnTo>
                      <a:pt x="543" y="261"/>
                    </a:lnTo>
                    <a:lnTo>
                      <a:pt x="543" y="259"/>
                    </a:lnTo>
                    <a:lnTo>
                      <a:pt x="541" y="257"/>
                    </a:lnTo>
                    <a:lnTo>
                      <a:pt x="540" y="257"/>
                    </a:lnTo>
                    <a:lnTo>
                      <a:pt x="538" y="257"/>
                    </a:lnTo>
                    <a:lnTo>
                      <a:pt x="538" y="257"/>
                    </a:lnTo>
                    <a:lnTo>
                      <a:pt x="536" y="255"/>
                    </a:lnTo>
                    <a:lnTo>
                      <a:pt x="534" y="251"/>
                    </a:lnTo>
                    <a:lnTo>
                      <a:pt x="532" y="248"/>
                    </a:lnTo>
                    <a:lnTo>
                      <a:pt x="530" y="246"/>
                    </a:lnTo>
                    <a:lnTo>
                      <a:pt x="518" y="236"/>
                    </a:lnTo>
                    <a:lnTo>
                      <a:pt x="515" y="232"/>
                    </a:lnTo>
                    <a:lnTo>
                      <a:pt x="511" y="219"/>
                    </a:lnTo>
                    <a:lnTo>
                      <a:pt x="507" y="207"/>
                    </a:lnTo>
                    <a:lnTo>
                      <a:pt x="503" y="194"/>
                    </a:lnTo>
                    <a:lnTo>
                      <a:pt x="503" y="188"/>
                    </a:lnTo>
                    <a:lnTo>
                      <a:pt x="503" y="184"/>
                    </a:lnTo>
                    <a:lnTo>
                      <a:pt x="501" y="180"/>
                    </a:lnTo>
                    <a:lnTo>
                      <a:pt x="501" y="177"/>
                    </a:lnTo>
                    <a:lnTo>
                      <a:pt x="505" y="175"/>
                    </a:lnTo>
                    <a:lnTo>
                      <a:pt x="509" y="173"/>
                    </a:lnTo>
                    <a:lnTo>
                      <a:pt x="511" y="169"/>
                    </a:lnTo>
                    <a:lnTo>
                      <a:pt x="513" y="167"/>
                    </a:lnTo>
                    <a:lnTo>
                      <a:pt x="513" y="161"/>
                    </a:lnTo>
                    <a:lnTo>
                      <a:pt x="511" y="157"/>
                    </a:lnTo>
                    <a:lnTo>
                      <a:pt x="509" y="152"/>
                    </a:lnTo>
                    <a:lnTo>
                      <a:pt x="505" y="140"/>
                    </a:lnTo>
                    <a:lnTo>
                      <a:pt x="505" y="132"/>
                    </a:lnTo>
                    <a:lnTo>
                      <a:pt x="505" y="123"/>
                    </a:lnTo>
                    <a:lnTo>
                      <a:pt x="505" y="121"/>
                    </a:lnTo>
                    <a:lnTo>
                      <a:pt x="505" y="115"/>
                    </a:lnTo>
                    <a:lnTo>
                      <a:pt x="507" y="111"/>
                    </a:lnTo>
                    <a:lnTo>
                      <a:pt x="511" y="106"/>
                    </a:lnTo>
                    <a:lnTo>
                      <a:pt x="515" y="100"/>
                    </a:lnTo>
                    <a:lnTo>
                      <a:pt x="515" y="96"/>
                    </a:lnTo>
                    <a:lnTo>
                      <a:pt x="513" y="88"/>
                    </a:lnTo>
                    <a:lnTo>
                      <a:pt x="513" y="85"/>
                    </a:lnTo>
                    <a:lnTo>
                      <a:pt x="513" y="83"/>
                    </a:lnTo>
                    <a:lnTo>
                      <a:pt x="517" y="77"/>
                    </a:lnTo>
                    <a:lnTo>
                      <a:pt x="520" y="75"/>
                    </a:lnTo>
                    <a:lnTo>
                      <a:pt x="524" y="73"/>
                    </a:lnTo>
                    <a:lnTo>
                      <a:pt x="526" y="73"/>
                    </a:lnTo>
                    <a:lnTo>
                      <a:pt x="526" y="71"/>
                    </a:lnTo>
                    <a:lnTo>
                      <a:pt x="526" y="71"/>
                    </a:lnTo>
                  </a:path>
                </a:pathLst>
              </a:custGeom>
              <a:gradFill>
                <a:gsLst>
                  <a:gs pos="0">
                    <a:srgbClr val="499BB9"/>
                  </a:gs>
                  <a:gs pos="87000">
                    <a:srgbClr val="0E4979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2" name="Freeform 133"/>
              <p:cNvSpPr>
                <a:spLocks/>
              </p:cNvSpPr>
              <p:nvPr/>
            </p:nvSpPr>
            <p:spPr bwMode="auto">
              <a:xfrm>
                <a:off x="1569380" y="3861761"/>
                <a:ext cx="2188448" cy="1929744"/>
              </a:xfrm>
              <a:custGeom>
                <a:avLst/>
                <a:gdLst/>
                <a:ahLst/>
                <a:cxnLst>
                  <a:cxn ang="0">
                    <a:pos x="1040" y="1111"/>
                  </a:cxn>
                  <a:cxn ang="0">
                    <a:pos x="1036" y="1088"/>
                  </a:cxn>
                  <a:cxn ang="0">
                    <a:pos x="1038" y="1049"/>
                  </a:cxn>
                  <a:cxn ang="0">
                    <a:pos x="1036" y="995"/>
                  </a:cxn>
                  <a:cxn ang="0">
                    <a:pos x="1035" y="938"/>
                  </a:cxn>
                  <a:cxn ang="0">
                    <a:pos x="1061" y="911"/>
                  </a:cxn>
                  <a:cxn ang="0">
                    <a:pos x="1075" y="888"/>
                  </a:cxn>
                  <a:cxn ang="0">
                    <a:pos x="1084" y="844"/>
                  </a:cxn>
                  <a:cxn ang="0">
                    <a:pos x="1102" y="811"/>
                  </a:cxn>
                  <a:cxn ang="0">
                    <a:pos x="1136" y="752"/>
                  </a:cxn>
                  <a:cxn ang="0">
                    <a:pos x="1140" y="706"/>
                  </a:cxn>
                  <a:cxn ang="0">
                    <a:pos x="1142" y="679"/>
                  </a:cxn>
                  <a:cxn ang="0">
                    <a:pos x="1121" y="612"/>
                  </a:cxn>
                  <a:cxn ang="0">
                    <a:pos x="1092" y="575"/>
                  </a:cxn>
                  <a:cxn ang="0">
                    <a:pos x="1061" y="617"/>
                  </a:cxn>
                  <a:cxn ang="0">
                    <a:pos x="1029" y="652"/>
                  </a:cxn>
                  <a:cxn ang="0">
                    <a:pos x="981" y="725"/>
                  </a:cxn>
                  <a:cxn ang="0">
                    <a:pos x="900" y="784"/>
                  </a:cxn>
                  <a:cxn ang="0">
                    <a:pos x="812" y="763"/>
                  </a:cxn>
                  <a:cxn ang="0">
                    <a:pos x="793" y="727"/>
                  </a:cxn>
                  <a:cxn ang="0">
                    <a:pos x="735" y="767"/>
                  </a:cxn>
                  <a:cxn ang="0">
                    <a:pos x="676" y="781"/>
                  </a:cxn>
                  <a:cxn ang="0">
                    <a:pos x="691" y="779"/>
                  </a:cxn>
                  <a:cxn ang="0">
                    <a:pos x="758" y="704"/>
                  </a:cxn>
                  <a:cxn ang="0">
                    <a:pos x="735" y="696"/>
                  </a:cxn>
                  <a:cxn ang="0">
                    <a:pos x="735" y="698"/>
                  </a:cxn>
                  <a:cxn ang="0">
                    <a:pos x="795" y="616"/>
                  </a:cxn>
                  <a:cxn ang="0">
                    <a:pos x="835" y="564"/>
                  </a:cxn>
                  <a:cxn ang="0">
                    <a:pos x="802" y="485"/>
                  </a:cxn>
                  <a:cxn ang="0">
                    <a:pos x="787" y="428"/>
                  </a:cxn>
                  <a:cxn ang="0">
                    <a:pos x="777" y="351"/>
                  </a:cxn>
                  <a:cxn ang="0">
                    <a:pos x="735" y="301"/>
                  </a:cxn>
                  <a:cxn ang="0">
                    <a:pos x="752" y="236"/>
                  </a:cxn>
                  <a:cxn ang="0">
                    <a:pos x="745" y="147"/>
                  </a:cxn>
                  <a:cxn ang="0">
                    <a:pos x="628" y="140"/>
                  </a:cxn>
                  <a:cxn ang="0">
                    <a:pos x="597" y="50"/>
                  </a:cxn>
                  <a:cxn ang="0">
                    <a:pos x="555" y="4"/>
                  </a:cxn>
                  <a:cxn ang="0">
                    <a:pos x="493" y="30"/>
                  </a:cxn>
                  <a:cxn ang="0">
                    <a:pos x="451" y="117"/>
                  </a:cxn>
                  <a:cxn ang="0">
                    <a:pos x="405" y="201"/>
                  </a:cxn>
                  <a:cxn ang="0">
                    <a:pos x="311" y="222"/>
                  </a:cxn>
                  <a:cxn ang="0">
                    <a:pos x="240" y="153"/>
                  </a:cxn>
                  <a:cxn ang="0">
                    <a:pos x="163" y="136"/>
                  </a:cxn>
                  <a:cxn ang="0">
                    <a:pos x="171" y="205"/>
                  </a:cxn>
                  <a:cxn ang="0">
                    <a:pos x="117" y="257"/>
                  </a:cxn>
                  <a:cxn ang="0">
                    <a:pos x="31" y="358"/>
                  </a:cxn>
                  <a:cxn ang="0">
                    <a:pos x="96" y="408"/>
                  </a:cxn>
                  <a:cxn ang="0">
                    <a:pos x="148" y="483"/>
                  </a:cxn>
                  <a:cxn ang="0">
                    <a:pos x="204" y="537"/>
                  </a:cxn>
                  <a:cxn ang="0">
                    <a:pos x="282" y="621"/>
                  </a:cxn>
                  <a:cxn ang="0">
                    <a:pos x="365" y="710"/>
                  </a:cxn>
                  <a:cxn ang="0">
                    <a:pos x="501" y="612"/>
                  </a:cxn>
                  <a:cxn ang="0">
                    <a:pos x="566" y="662"/>
                  </a:cxn>
                  <a:cxn ang="0">
                    <a:pos x="610" y="802"/>
                  </a:cxn>
                  <a:cxn ang="0">
                    <a:pos x="633" y="911"/>
                  </a:cxn>
                  <a:cxn ang="0">
                    <a:pos x="678" y="1047"/>
                  </a:cxn>
                  <a:cxn ang="0">
                    <a:pos x="722" y="1072"/>
                  </a:cxn>
                  <a:cxn ang="0">
                    <a:pos x="770" y="1099"/>
                  </a:cxn>
                  <a:cxn ang="0">
                    <a:pos x="841" y="1057"/>
                  </a:cxn>
                  <a:cxn ang="0">
                    <a:pos x="877" y="1111"/>
                  </a:cxn>
                  <a:cxn ang="0">
                    <a:pos x="927" y="1137"/>
                  </a:cxn>
                  <a:cxn ang="0">
                    <a:pos x="1021" y="1153"/>
                  </a:cxn>
                </a:cxnLst>
                <a:rect l="0" t="0" r="r" b="b"/>
                <a:pathLst>
                  <a:path w="1146" h="1162">
                    <a:moveTo>
                      <a:pt x="1021" y="1153"/>
                    </a:moveTo>
                    <a:lnTo>
                      <a:pt x="1021" y="1149"/>
                    </a:lnTo>
                    <a:lnTo>
                      <a:pt x="1023" y="1143"/>
                    </a:lnTo>
                    <a:lnTo>
                      <a:pt x="1023" y="1139"/>
                    </a:lnTo>
                    <a:lnTo>
                      <a:pt x="1025" y="1134"/>
                    </a:lnTo>
                    <a:lnTo>
                      <a:pt x="1025" y="1134"/>
                    </a:lnTo>
                    <a:lnTo>
                      <a:pt x="1029" y="1132"/>
                    </a:lnTo>
                    <a:lnTo>
                      <a:pt x="1036" y="1130"/>
                    </a:lnTo>
                    <a:lnTo>
                      <a:pt x="1036" y="1130"/>
                    </a:lnTo>
                    <a:lnTo>
                      <a:pt x="1036" y="1128"/>
                    </a:lnTo>
                    <a:lnTo>
                      <a:pt x="1035" y="1126"/>
                    </a:lnTo>
                    <a:lnTo>
                      <a:pt x="1035" y="1124"/>
                    </a:lnTo>
                    <a:lnTo>
                      <a:pt x="1036" y="1122"/>
                    </a:lnTo>
                    <a:lnTo>
                      <a:pt x="1036" y="1120"/>
                    </a:lnTo>
                    <a:lnTo>
                      <a:pt x="1036" y="1118"/>
                    </a:lnTo>
                    <a:lnTo>
                      <a:pt x="1036" y="1116"/>
                    </a:lnTo>
                    <a:lnTo>
                      <a:pt x="1036" y="1114"/>
                    </a:lnTo>
                    <a:lnTo>
                      <a:pt x="1036" y="1114"/>
                    </a:lnTo>
                    <a:lnTo>
                      <a:pt x="1042" y="1114"/>
                    </a:lnTo>
                    <a:lnTo>
                      <a:pt x="1042" y="1113"/>
                    </a:lnTo>
                    <a:lnTo>
                      <a:pt x="1042" y="1111"/>
                    </a:lnTo>
                    <a:lnTo>
                      <a:pt x="1040" y="1111"/>
                    </a:lnTo>
                    <a:lnTo>
                      <a:pt x="1038" y="1109"/>
                    </a:lnTo>
                    <a:lnTo>
                      <a:pt x="1038" y="1107"/>
                    </a:lnTo>
                    <a:lnTo>
                      <a:pt x="1040" y="1105"/>
                    </a:lnTo>
                    <a:lnTo>
                      <a:pt x="1040" y="1103"/>
                    </a:lnTo>
                    <a:lnTo>
                      <a:pt x="1044" y="1101"/>
                    </a:lnTo>
                    <a:lnTo>
                      <a:pt x="1046" y="1099"/>
                    </a:lnTo>
                    <a:lnTo>
                      <a:pt x="1046" y="1097"/>
                    </a:lnTo>
                    <a:lnTo>
                      <a:pt x="1046" y="1095"/>
                    </a:lnTo>
                    <a:lnTo>
                      <a:pt x="1048" y="1095"/>
                    </a:lnTo>
                    <a:lnTo>
                      <a:pt x="1052" y="1093"/>
                    </a:lnTo>
                    <a:lnTo>
                      <a:pt x="1054" y="1093"/>
                    </a:lnTo>
                    <a:lnTo>
                      <a:pt x="1054" y="1093"/>
                    </a:lnTo>
                    <a:lnTo>
                      <a:pt x="1054" y="1091"/>
                    </a:lnTo>
                    <a:lnTo>
                      <a:pt x="1052" y="1088"/>
                    </a:lnTo>
                    <a:lnTo>
                      <a:pt x="1052" y="1088"/>
                    </a:lnTo>
                    <a:lnTo>
                      <a:pt x="1050" y="1086"/>
                    </a:lnTo>
                    <a:lnTo>
                      <a:pt x="1046" y="1086"/>
                    </a:lnTo>
                    <a:lnTo>
                      <a:pt x="1044" y="1086"/>
                    </a:lnTo>
                    <a:lnTo>
                      <a:pt x="1042" y="1086"/>
                    </a:lnTo>
                    <a:lnTo>
                      <a:pt x="1040" y="1086"/>
                    </a:lnTo>
                    <a:lnTo>
                      <a:pt x="1038" y="1088"/>
                    </a:lnTo>
                    <a:lnTo>
                      <a:pt x="1036" y="1088"/>
                    </a:lnTo>
                    <a:lnTo>
                      <a:pt x="1036" y="1086"/>
                    </a:lnTo>
                    <a:lnTo>
                      <a:pt x="1035" y="1084"/>
                    </a:lnTo>
                    <a:lnTo>
                      <a:pt x="1033" y="1082"/>
                    </a:lnTo>
                    <a:lnTo>
                      <a:pt x="1033" y="1082"/>
                    </a:lnTo>
                    <a:lnTo>
                      <a:pt x="1027" y="1084"/>
                    </a:lnTo>
                    <a:lnTo>
                      <a:pt x="1025" y="1082"/>
                    </a:lnTo>
                    <a:lnTo>
                      <a:pt x="1023" y="1080"/>
                    </a:lnTo>
                    <a:lnTo>
                      <a:pt x="1023" y="1074"/>
                    </a:lnTo>
                    <a:lnTo>
                      <a:pt x="1023" y="1072"/>
                    </a:lnTo>
                    <a:lnTo>
                      <a:pt x="1025" y="1063"/>
                    </a:lnTo>
                    <a:lnTo>
                      <a:pt x="1027" y="1061"/>
                    </a:lnTo>
                    <a:lnTo>
                      <a:pt x="1029" y="1061"/>
                    </a:lnTo>
                    <a:lnTo>
                      <a:pt x="1031" y="1059"/>
                    </a:lnTo>
                    <a:lnTo>
                      <a:pt x="1035" y="1059"/>
                    </a:lnTo>
                    <a:lnTo>
                      <a:pt x="1040" y="1059"/>
                    </a:lnTo>
                    <a:lnTo>
                      <a:pt x="1040" y="1059"/>
                    </a:lnTo>
                    <a:lnTo>
                      <a:pt x="1042" y="1055"/>
                    </a:lnTo>
                    <a:lnTo>
                      <a:pt x="1042" y="1053"/>
                    </a:lnTo>
                    <a:lnTo>
                      <a:pt x="1040" y="1051"/>
                    </a:lnTo>
                    <a:lnTo>
                      <a:pt x="1040" y="1051"/>
                    </a:lnTo>
                    <a:lnTo>
                      <a:pt x="1040" y="1049"/>
                    </a:lnTo>
                    <a:lnTo>
                      <a:pt x="1038" y="1049"/>
                    </a:lnTo>
                    <a:lnTo>
                      <a:pt x="1036" y="1047"/>
                    </a:lnTo>
                    <a:lnTo>
                      <a:pt x="1035" y="1042"/>
                    </a:lnTo>
                    <a:lnTo>
                      <a:pt x="1035" y="1034"/>
                    </a:lnTo>
                    <a:lnTo>
                      <a:pt x="1035" y="1030"/>
                    </a:lnTo>
                    <a:lnTo>
                      <a:pt x="1038" y="1024"/>
                    </a:lnTo>
                    <a:lnTo>
                      <a:pt x="1040" y="1022"/>
                    </a:lnTo>
                    <a:lnTo>
                      <a:pt x="1042" y="1022"/>
                    </a:lnTo>
                    <a:lnTo>
                      <a:pt x="1044" y="1022"/>
                    </a:lnTo>
                    <a:lnTo>
                      <a:pt x="1050" y="1020"/>
                    </a:lnTo>
                    <a:lnTo>
                      <a:pt x="1052" y="1018"/>
                    </a:lnTo>
                    <a:lnTo>
                      <a:pt x="1052" y="1017"/>
                    </a:lnTo>
                    <a:lnTo>
                      <a:pt x="1052" y="1015"/>
                    </a:lnTo>
                    <a:lnTo>
                      <a:pt x="1048" y="1013"/>
                    </a:lnTo>
                    <a:lnTo>
                      <a:pt x="1048" y="1011"/>
                    </a:lnTo>
                    <a:lnTo>
                      <a:pt x="1046" y="1011"/>
                    </a:lnTo>
                    <a:lnTo>
                      <a:pt x="1042" y="1009"/>
                    </a:lnTo>
                    <a:lnTo>
                      <a:pt x="1036" y="1003"/>
                    </a:lnTo>
                    <a:lnTo>
                      <a:pt x="1036" y="1003"/>
                    </a:lnTo>
                    <a:lnTo>
                      <a:pt x="1036" y="1001"/>
                    </a:lnTo>
                    <a:lnTo>
                      <a:pt x="1036" y="999"/>
                    </a:lnTo>
                    <a:lnTo>
                      <a:pt x="1036" y="997"/>
                    </a:lnTo>
                    <a:lnTo>
                      <a:pt x="1036" y="995"/>
                    </a:lnTo>
                    <a:lnTo>
                      <a:pt x="1036" y="994"/>
                    </a:lnTo>
                    <a:lnTo>
                      <a:pt x="1035" y="994"/>
                    </a:lnTo>
                    <a:lnTo>
                      <a:pt x="1035" y="992"/>
                    </a:lnTo>
                    <a:lnTo>
                      <a:pt x="1035" y="990"/>
                    </a:lnTo>
                    <a:lnTo>
                      <a:pt x="1035" y="988"/>
                    </a:lnTo>
                    <a:lnTo>
                      <a:pt x="1033" y="988"/>
                    </a:lnTo>
                    <a:lnTo>
                      <a:pt x="1031" y="986"/>
                    </a:lnTo>
                    <a:lnTo>
                      <a:pt x="1031" y="986"/>
                    </a:lnTo>
                    <a:lnTo>
                      <a:pt x="1031" y="984"/>
                    </a:lnTo>
                    <a:lnTo>
                      <a:pt x="1031" y="982"/>
                    </a:lnTo>
                    <a:lnTo>
                      <a:pt x="1027" y="980"/>
                    </a:lnTo>
                    <a:lnTo>
                      <a:pt x="1025" y="976"/>
                    </a:lnTo>
                    <a:lnTo>
                      <a:pt x="1021" y="971"/>
                    </a:lnTo>
                    <a:lnTo>
                      <a:pt x="1021" y="967"/>
                    </a:lnTo>
                    <a:lnTo>
                      <a:pt x="1021" y="961"/>
                    </a:lnTo>
                    <a:lnTo>
                      <a:pt x="1023" y="951"/>
                    </a:lnTo>
                    <a:lnTo>
                      <a:pt x="1023" y="947"/>
                    </a:lnTo>
                    <a:lnTo>
                      <a:pt x="1025" y="946"/>
                    </a:lnTo>
                    <a:lnTo>
                      <a:pt x="1027" y="942"/>
                    </a:lnTo>
                    <a:lnTo>
                      <a:pt x="1031" y="938"/>
                    </a:lnTo>
                    <a:lnTo>
                      <a:pt x="1033" y="936"/>
                    </a:lnTo>
                    <a:lnTo>
                      <a:pt x="1035" y="938"/>
                    </a:lnTo>
                    <a:lnTo>
                      <a:pt x="1036" y="940"/>
                    </a:lnTo>
                    <a:lnTo>
                      <a:pt x="1040" y="942"/>
                    </a:lnTo>
                    <a:lnTo>
                      <a:pt x="1044" y="942"/>
                    </a:lnTo>
                    <a:lnTo>
                      <a:pt x="1044" y="942"/>
                    </a:lnTo>
                    <a:lnTo>
                      <a:pt x="1042" y="940"/>
                    </a:lnTo>
                    <a:lnTo>
                      <a:pt x="1042" y="936"/>
                    </a:lnTo>
                    <a:lnTo>
                      <a:pt x="1044" y="934"/>
                    </a:lnTo>
                    <a:lnTo>
                      <a:pt x="1044" y="934"/>
                    </a:lnTo>
                    <a:lnTo>
                      <a:pt x="1046" y="934"/>
                    </a:lnTo>
                    <a:lnTo>
                      <a:pt x="1048" y="934"/>
                    </a:lnTo>
                    <a:lnTo>
                      <a:pt x="1050" y="934"/>
                    </a:lnTo>
                    <a:lnTo>
                      <a:pt x="1048" y="930"/>
                    </a:lnTo>
                    <a:lnTo>
                      <a:pt x="1050" y="928"/>
                    </a:lnTo>
                    <a:lnTo>
                      <a:pt x="1050" y="924"/>
                    </a:lnTo>
                    <a:lnTo>
                      <a:pt x="1050" y="921"/>
                    </a:lnTo>
                    <a:lnTo>
                      <a:pt x="1050" y="921"/>
                    </a:lnTo>
                    <a:lnTo>
                      <a:pt x="1054" y="919"/>
                    </a:lnTo>
                    <a:lnTo>
                      <a:pt x="1054" y="917"/>
                    </a:lnTo>
                    <a:lnTo>
                      <a:pt x="1054" y="915"/>
                    </a:lnTo>
                    <a:lnTo>
                      <a:pt x="1058" y="913"/>
                    </a:lnTo>
                    <a:lnTo>
                      <a:pt x="1059" y="911"/>
                    </a:lnTo>
                    <a:lnTo>
                      <a:pt x="1061" y="911"/>
                    </a:lnTo>
                    <a:lnTo>
                      <a:pt x="1059" y="907"/>
                    </a:lnTo>
                    <a:lnTo>
                      <a:pt x="1061" y="903"/>
                    </a:lnTo>
                    <a:lnTo>
                      <a:pt x="1063" y="901"/>
                    </a:lnTo>
                    <a:lnTo>
                      <a:pt x="1065" y="901"/>
                    </a:lnTo>
                    <a:lnTo>
                      <a:pt x="1067" y="901"/>
                    </a:lnTo>
                    <a:lnTo>
                      <a:pt x="1069" y="900"/>
                    </a:lnTo>
                    <a:lnTo>
                      <a:pt x="1069" y="898"/>
                    </a:lnTo>
                    <a:lnTo>
                      <a:pt x="1069" y="896"/>
                    </a:lnTo>
                    <a:lnTo>
                      <a:pt x="1069" y="896"/>
                    </a:lnTo>
                    <a:lnTo>
                      <a:pt x="1071" y="896"/>
                    </a:lnTo>
                    <a:lnTo>
                      <a:pt x="1073" y="898"/>
                    </a:lnTo>
                    <a:lnTo>
                      <a:pt x="1077" y="900"/>
                    </a:lnTo>
                    <a:lnTo>
                      <a:pt x="1077" y="900"/>
                    </a:lnTo>
                    <a:lnTo>
                      <a:pt x="1077" y="898"/>
                    </a:lnTo>
                    <a:lnTo>
                      <a:pt x="1079" y="896"/>
                    </a:lnTo>
                    <a:lnTo>
                      <a:pt x="1079" y="894"/>
                    </a:lnTo>
                    <a:lnTo>
                      <a:pt x="1077" y="894"/>
                    </a:lnTo>
                    <a:lnTo>
                      <a:pt x="1075" y="892"/>
                    </a:lnTo>
                    <a:lnTo>
                      <a:pt x="1073" y="892"/>
                    </a:lnTo>
                    <a:lnTo>
                      <a:pt x="1073" y="890"/>
                    </a:lnTo>
                    <a:lnTo>
                      <a:pt x="1073" y="888"/>
                    </a:lnTo>
                    <a:lnTo>
                      <a:pt x="1075" y="888"/>
                    </a:lnTo>
                    <a:lnTo>
                      <a:pt x="1077" y="886"/>
                    </a:lnTo>
                    <a:lnTo>
                      <a:pt x="1077" y="882"/>
                    </a:lnTo>
                    <a:lnTo>
                      <a:pt x="1077" y="878"/>
                    </a:lnTo>
                    <a:lnTo>
                      <a:pt x="1079" y="877"/>
                    </a:lnTo>
                    <a:lnTo>
                      <a:pt x="1079" y="875"/>
                    </a:lnTo>
                    <a:lnTo>
                      <a:pt x="1079" y="871"/>
                    </a:lnTo>
                    <a:lnTo>
                      <a:pt x="1077" y="869"/>
                    </a:lnTo>
                    <a:lnTo>
                      <a:pt x="1075" y="869"/>
                    </a:lnTo>
                    <a:lnTo>
                      <a:pt x="1075" y="867"/>
                    </a:lnTo>
                    <a:lnTo>
                      <a:pt x="1077" y="865"/>
                    </a:lnTo>
                    <a:lnTo>
                      <a:pt x="1081" y="863"/>
                    </a:lnTo>
                    <a:lnTo>
                      <a:pt x="1084" y="861"/>
                    </a:lnTo>
                    <a:lnTo>
                      <a:pt x="1088" y="861"/>
                    </a:lnTo>
                    <a:lnTo>
                      <a:pt x="1088" y="859"/>
                    </a:lnTo>
                    <a:lnTo>
                      <a:pt x="1086" y="855"/>
                    </a:lnTo>
                    <a:lnTo>
                      <a:pt x="1086" y="853"/>
                    </a:lnTo>
                    <a:lnTo>
                      <a:pt x="1086" y="852"/>
                    </a:lnTo>
                    <a:lnTo>
                      <a:pt x="1086" y="850"/>
                    </a:lnTo>
                    <a:lnTo>
                      <a:pt x="1086" y="848"/>
                    </a:lnTo>
                    <a:lnTo>
                      <a:pt x="1084" y="848"/>
                    </a:lnTo>
                    <a:lnTo>
                      <a:pt x="1084" y="846"/>
                    </a:lnTo>
                    <a:lnTo>
                      <a:pt x="1084" y="844"/>
                    </a:lnTo>
                    <a:lnTo>
                      <a:pt x="1086" y="842"/>
                    </a:lnTo>
                    <a:lnTo>
                      <a:pt x="1086" y="840"/>
                    </a:lnTo>
                    <a:lnTo>
                      <a:pt x="1084" y="838"/>
                    </a:lnTo>
                    <a:lnTo>
                      <a:pt x="1084" y="836"/>
                    </a:lnTo>
                    <a:lnTo>
                      <a:pt x="1086" y="832"/>
                    </a:lnTo>
                    <a:lnTo>
                      <a:pt x="1092" y="827"/>
                    </a:lnTo>
                    <a:lnTo>
                      <a:pt x="1094" y="825"/>
                    </a:lnTo>
                    <a:lnTo>
                      <a:pt x="1092" y="823"/>
                    </a:lnTo>
                    <a:lnTo>
                      <a:pt x="1090" y="823"/>
                    </a:lnTo>
                    <a:lnTo>
                      <a:pt x="1088" y="821"/>
                    </a:lnTo>
                    <a:lnTo>
                      <a:pt x="1086" y="821"/>
                    </a:lnTo>
                    <a:lnTo>
                      <a:pt x="1086" y="819"/>
                    </a:lnTo>
                    <a:lnTo>
                      <a:pt x="1084" y="817"/>
                    </a:lnTo>
                    <a:lnTo>
                      <a:pt x="1084" y="815"/>
                    </a:lnTo>
                    <a:lnTo>
                      <a:pt x="1086" y="811"/>
                    </a:lnTo>
                    <a:lnTo>
                      <a:pt x="1092" y="806"/>
                    </a:lnTo>
                    <a:lnTo>
                      <a:pt x="1096" y="806"/>
                    </a:lnTo>
                    <a:lnTo>
                      <a:pt x="1098" y="806"/>
                    </a:lnTo>
                    <a:lnTo>
                      <a:pt x="1100" y="807"/>
                    </a:lnTo>
                    <a:lnTo>
                      <a:pt x="1100" y="809"/>
                    </a:lnTo>
                    <a:lnTo>
                      <a:pt x="1100" y="811"/>
                    </a:lnTo>
                    <a:lnTo>
                      <a:pt x="1102" y="811"/>
                    </a:lnTo>
                    <a:lnTo>
                      <a:pt x="1104" y="807"/>
                    </a:lnTo>
                    <a:lnTo>
                      <a:pt x="1106" y="806"/>
                    </a:lnTo>
                    <a:lnTo>
                      <a:pt x="1107" y="806"/>
                    </a:lnTo>
                    <a:lnTo>
                      <a:pt x="1111" y="806"/>
                    </a:lnTo>
                    <a:lnTo>
                      <a:pt x="1111" y="806"/>
                    </a:lnTo>
                    <a:lnTo>
                      <a:pt x="1111" y="804"/>
                    </a:lnTo>
                    <a:lnTo>
                      <a:pt x="1111" y="802"/>
                    </a:lnTo>
                    <a:lnTo>
                      <a:pt x="1111" y="800"/>
                    </a:lnTo>
                    <a:lnTo>
                      <a:pt x="1111" y="796"/>
                    </a:lnTo>
                    <a:lnTo>
                      <a:pt x="1115" y="792"/>
                    </a:lnTo>
                    <a:lnTo>
                      <a:pt x="1117" y="784"/>
                    </a:lnTo>
                    <a:lnTo>
                      <a:pt x="1121" y="781"/>
                    </a:lnTo>
                    <a:lnTo>
                      <a:pt x="1123" y="777"/>
                    </a:lnTo>
                    <a:lnTo>
                      <a:pt x="1123" y="775"/>
                    </a:lnTo>
                    <a:lnTo>
                      <a:pt x="1125" y="773"/>
                    </a:lnTo>
                    <a:lnTo>
                      <a:pt x="1129" y="771"/>
                    </a:lnTo>
                    <a:lnTo>
                      <a:pt x="1130" y="769"/>
                    </a:lnTo>
                    <a:lnTo>
                      <a:pt x="1132" y="767"/>
                    </a:lnTo>
                    <a:lnTo>
                      <a:pt x="1136" y="761"/>
                    </a:lnTo>
                    <a:lnTo>
                      <a:pt x="1136" y="759"/>
                    </a:lnTo>
                    <a:lnTo>
                      <a:pt x="1136" y="754"/>
                    </a:lnTo>
                    <a:lnTo>
                      <a:pt x="1136" y="752"/>
                    </a:lnTo>
                    <a:lnTo>
                      <a:pt x="1136" y="750"/>
                    </a:lnTo>
                    <a:lnTo>
                      <a:pt x="1138" y="748"/>
                    </a:lnTo>
                    <a:lnTo>
                      <a:pt x="1142" y="746"/>
                    </a:lnTo>
                    <a:lnTo>
                      <a:pt x="1144" y="742"/>
                    </a:lnTo>
                    <a:lnTo>
                      <a:pt x="1144" y="740"/>
                    </a:lnTo>
                    <a:lnTo>
                      <a:pt x="1144" y="738"/>
                    </a:lnTo>
                    <a:lnTo>
                      <a:pt x="1144" y="738"/>
                    </a:lnTo>
                    <a:lnTo>
                      <a:pt x="1142" y="736"/>
                    </a:lnTo>
                    <a:lnTo>
                      <a:pt x="1142" y="735"/>
                    </a:lnTo>
                    <a:lnTo>
                      <a:pt x="1140" y="731"/>
                    </a:lnTo>
                    <a:lnTo>
                      <a:pt x="1140" y="729"/>
                    </a:lnTo>
                    <a:lnTo>
                      <a:pt x="1140" y="727"/>
                    </a:lnTo>
                    <a:lnTo>
                      <a:pt x="1138" y="725"/>
                    </a:lnTo>
                    <a:lnTo>
                      <a:pt x="1136" y="723"/>
                    </a:lnTo>
                    <a:lnTo>
                      <a:pt x="1134" y="723"/>
                    </a:lnTo>
                    <a:lnTo>
                      <a:pt x="1136" y="721"/>
                    </a:lnTo>
                    <a:lnTo>
                      <a:pt x="1138" y="719"/>
                    </a:lnTo>
                    <a:lnTo>
                      <a:pt x="1138" y="719"/>
                    </a:lnTo>
                    <a:lnTo>
                      <a:pt x="1140" y="717"/>
                    </a:lnTo>
                    <a:lnTo>
                      <a:pt x="1140" y="713"/>
                    </a:lnTo>
                    <a:lnTo>
                      <a:pt x="1140" y="712"/>
                    </a:lnTo>
                    <a:lnTo>
                      <a:pt x="1140" y="706"/>
                    </a:lnTo>
                    <a:lnTo>
                      <a:pt x="1140" y="704"/>
                    </a:lnTo>
                    <a:lnTo>
                      <a:pt x="1140" y="704"/>
                    </a:lnTo>
                    <a:lnTo>
                      <a:pt x="1140" y="702"/>
                    </a:lnTo>
                    <a:lnTo>
                      <a:pt x="1138" y="702"/>
                    </a:lnTo>
                    <a:lnTo>
                      <a:pt x="1136" y="704"/>
                    </a:lnTo>
                    <a:lnTo>
                      <a:pt x="1134" y="704"/>
                    </a:lnTo>
                    <a:lnTo>
                      <a:pt x="1134" y="702"/>
                    </a:lnTo>
                    <a:lnTo>
                      <a:pt x="1132" y="700"/>
                    </a:lnTo>
                    <a:lnTo>
                      <a:pt x="1132" y="698"/>
                    </a:lnTo>
                    <a:lnTo>
                      <a:pt x="1134" y="696"/>
                    </a:lnTo>
                    <a:lnTo>
                      <a:pt x="1134" y="694"/>
                    </a:lnTo>
                    <a:lnTo>
                      <a:pt x="1136" y="692"/>
                    </a:lnTo>
                    <a:lnTo>
                      <a:pt x="1138" y="692"/>
                    </a:lnTo>
                    <a:lnTo>
                      <a:pt x="1138" y="690"/>
                    </a:lnTo>
                    <a:lnTo>
                      <a:pt x="1140" y="688"/>
                    </a:lnTo>
                    <a:lnTo>
                      <a:pt x="1140" y="688"/>
                    </a:lnTo>
                    <a:lnTo>
                      <a:pt x="1138" y="685"/>
                    </a:lnTo>
                    <a:lnTo>
                      <a:pt x="1138" y="683"/>
                    </a:lnTo>
                    <a:lnTo>
                      <a:pt x="1138" y="681"/>
                    </a:lnTo>
                    <a:lnTo>
                      <a:pt x="1138" y="681"/>
                    </a:lnTo>
                    <a:lnTo>
                      <a:pt x="1140" y="679"/>
                    </a:lnTo>
                    <a:lnTo>
                      <a:pt x="1142" y="679"/>
                    </a:lnTo>
                    <a:lnTo>
                      <a:pt x="1142" y="675"/>
                    </a:lnTo>
                    <a:lnTo>
                      <a:pt x="1144" y="673"/>
                    </a:lnTo>
                    <a:lnTo>
                      <a:pt x="1146" y="671"/>
                    </a:lnTo>
                    <a:lnTo>
                      <a:pt x="1146" y="669"/>
                    </a:lnTo>
                    <a:lnTo>
                      <a:pt x="1146" y="667"/>
                    </a:lnTo>
                    <a:lnTo>
                      <a:pt x="1142" y="667"/>
                    </a:lnTo>
                    <a:lnTo>
                      <a:pt x="1138" y="664"/>
                    </a:lnTo>
                    <a:lnTo>
                      <a:pt x="1132" y="658"/>
                    </a:lnTo>
                    <a:lnTo>
                      <a:pt x="1132" y="656"/>
                    </a:lnTo>
                    <a:lnTo>
                      <a:pt x="1132" y="650"/>
                    </a:lnTo>
                    <a:lnTo>
                      <a:pt x="1132" y="646"/>
                    </a:lnTo>
                    <a:lnTo>
                      <a:pt x="1130" y="642"/>
                    </a:lnTo>
                    <a:lnTo>
                      <a:pt x="1132" y="641"/>
                    </a:lnTo>
                    <a:lnTo>
                      <a:pt x="1132" y="639"/>
                    </a:lnTo>
                    <a:lnTo>
                      <a:pt x="1130" y="635"/>
                    </a:lnTo>
                    <a:lnTo>
                      <a:pt x="1127" y="629"/>
                    </a:lnTo>
                    <a:lnTo>
                      <a:pt x="1125" y="625"/>
                    </a:lnTo>
                    <a:lnTo>
                      <a:pt x="1125" y="621"/>
                    </a:lnTo>
                    <a:lnTo>
                      <a:pt x="1121" y="619"/>
                    </a:lnTo>
                    <a:lnTo>
                      <a:pt x="1121" y="617"/>
                    </a:lnTo>
                    <a:lnTo>
                      <a:pt x="1121" y="616"/>
                    </a:lnTo>
                    <a:lnTo>
                      <a:pt x="1121" y="612"/>
                    </a:lnTo>
                    <a:lnTo>
                      <a:pt x="1121" y="610"/>
                    </a:lnTo>
                    <a:lnTo>
                      <a:pt x="1121" y="606"/>
                    </a:lnTo>
                    <a:lnTo>
                      <a:pt x="1121" y="602"/>
                    </a:lnTo>
                    <a:lnTo>
                      <a:pt x="1121" y="600"/>
                    </a:lnTo>
                    <a:lnTo>
                      <a:pt x="1121" y="598"/>
                    </a:lnTo>
                    <a:lnTo>
                      <a:pt x="1119" y="596"/>
                    </a:lnTo>
                    <a:lnTo>
                      <a:pt x="1119" y="593"/>
                    </a:lnTo>
                    <a:lnTo>
                      <a:pt x="1117" y="591"/>
                    </a:lnTo>
                    <a:lnTo>
                      <a:pt x="1115" y="591"/>
                    </a:lnTo>
                    <a:lnTo>
                      <a:pt x="1111" y="593"/>
                    </a:lnTo>
                    <a:lnTo>
                      <a:pt x="1107" y="593"/>
                    </a:lnTo>
                    <a:lnTo>
                      <a:pt x="1106" y="594"/>
                    </a:lnTo>
                    <a:lnTo>
                      <a:pt x="1104" y="593"/>
                    </a:lnTo>
                    <a:lnTo>
                      <a:pt x="1104" y="591"/>
                    </a:lnTo>
                    <a:lnTo>
                      <a:pt x="1102" y="589"/>
                    </a:lnTo>
                    <a:lnTo>
                      <a:pt x="1102" y="587"/>
                    </a:lnTo>
                    <a:lnTo>
                      <a:pt x="1102" y="585"/>
                    </a:lnTo>
                    <a:lnTo>
                      <a:pt x="1102" y="583"/>
                    </a:lnTo>
                    <a:lnTo>
                      <a:pt x="1100" y="579"/>
                    </a:lnTo>
                    <a:lnTo>
                      <a:pt x="1096" y="575"/>
                    </a:lnTo>
                    <a:lnTo>
                      <a:pt x="1094" y="573"/>
                    </a:lnTo>
                    <a:lnTo>
                      <a:pt x="1092" y="575"/>
                    </a:lnTo>
                    <a:lnTo>
                      <a:pt x="1088" y="577"/>
                    </a:lnTo>
                    <a:lnTo>
                      <a:pt x="1086" y="577"/>
                    </a:lnTo>
                    <a:lnTo>
                      <a:pt x="1082" y="577"/>
                    </a:lnTo>
                    <a:lnTo>
                      <a:pt x="1081" y="577"/>
                    </a:lnTo>
                    <a:lnTo>
                      <a:pt x="1079" y="577"/>
                    </a:lnTo>
                    <a:lnTo>
                      <a:pt x="1075" y="577"/>
                    </a:lnTo>
                    <a:lnTo>
                      <a:pt x="1073" y="579"/>
                    </a:lnTo>
                    <a:lnTo>
                      <a:pt x="1073" y="583"/>
                    </a:lnTo>
                    <a:lnTo>
                      <a:pt x="1073" y="587"/>
                    </a:lnTo>
                    <a:lnTo>
                      <a:pt x="1073" y="591"/>
                    </a:lnTo>
                    <a:lnTo>
                      <a:pt x="1073" y="596"/>
                    </a:lnTo>
                    <a:lnTo>
                      <a:pt x="1071" y="600"/>
                    </a:lnTo>
                    <a:lnTo>
                      <a:pt x="1069" y="600"/>
                    </a:lnTo>
                    <a:lnTo>
                      <a:pt x="1065" y="602"/>
                    </a:lnTo>
                    <a:lnTo>
                      <a:pt x="1061" y="604"/>
                    </a:lnTo>
                    <a:lnTo>
                      <a:pt x="1061" y="604"/>
                    </a:lnTo>
                    <a:lnTo>
                      <a:pt x="1063" y="606"/>
                    </a:lnTo>
                    <a:lnTo>
                      <a:pt x="1063" y="608"/>
                    </a:lnTo>
                    <a:lnTo>
                      <a:pt x="1061" y="610"/>
                    </a:lnTo>
                    <a:lnTo>
                      <a:pt x="1061" y="614"/>
                    </a:lnTo>
                    <a:lnTo>
                      <a:pt x="1061" y="617"/>
                    </a:lnTo>
                    <a:lnTo>
                      <a:pt x="1061" y="617"/>
                    </a:lnTo>
                    <a:lnTo>
                      <a:pt x="1061" y="619"/>
                    </a:lnTo>
                    <a:lnTo>
                      <a:pt x="1058" y="621"/>
                    </a:lnTo>
                    <a:lnTo>
                      <a:pt x="1056" y="621"/>
                    </a:lnTo>
                    <a:lnTo>
                      <a:pt x="1056" y="623"/>
                    </a:lnTo>
                    <a:lnTo>
                      <a:pt x="1056" y="625"/>
                    </a:lnTo>
                    <a:lnTo>
                      <a:pt x="1054" y="627"/>
                    </a:lnTo>
                    <a:lnTo>
                      <a:pt x="1052" y="629"/>
                    </a:lnTo>
                    <a:lnTo>
                      <a:pt x="1052" y="631"/>
                    </a:lnTo>
                    <a:lnTo>
                      <a:pt x="1050" y="631"/>
                    </a:lnTo>
                    <a:lnTo>
                      <a:pt x="1048" y="631"/>
                    </a:lnTo>
                    <a:lnTo>
                      <a:pt x="1046" y="633"/>
                    </a:lnTo>
                    <a:lnTo>
                      <a:pt x="1046" y="635"/>
                    </a:lnTo>
                    <a:lnTo>
                      <a:pt x="1046" y="637"/>
                    </a:lnTo>
                    <a:lnTo>
                      <a:pt x="1048" y="639"/>
                    </a:lnTo>
                    <a:lnTo>
                      <a:pt x="1046" y="642"/>
                    </a:lnTo>
                    <a:lnTo>
                      <a:pt x="1046" y="642"/>
                    </a:lnTo>
                    <a:lnTo>
                      <a:pt x="1040" y="642"/>
                    </a:lnTo>
                    <a:lnTo>
                      <a:pt x="1036" y="642"/>
                    </a:lnTo>
                    <a:lnTo>
                      <a:pt x="1035" y="642"/>
                    </a:lnTo>
                    <a:lnTo>
                      <a:pt x="1033" y="646"/>
                    </a:lnTo>
                    <a:lnTo>
                      <a:pt x="1031" y="648"/>
                    </a:lnTo>
                    <a:lnTo>
                      <a:pt x="1029" y="652"/>
                    </a:lnTo>
                    <a:lnTo>
                      <a:pt x="1027" y="656"/>
                    </a:lnTo>
                    <a:lnTo>
                      <a:pt x="1023" y="660"/>
                    </a:lnTo>
                    <a:lnTo>
                      <a:pt x="1021" y="662"/>
                    </a:lnTo>
                    <a:lnTo>
                      <a:pt x="1019" y="667"/>
                    </a:lnTo>
                    <a:lnTo>
                      <a:pt x="1011" y="679"/>
                    </a:lnTo>
                    <a:lnTo>
                      <a:pt x="1008" y="683"/>
                    </a:lnTo>
                    <a:lnTo>
                      <a:pt x="1002" y="687"/>
                    </a:lnTo>
                    <a:lnTo>
                      <a:pt x="1000" y="688"/>
                    </a:lnTo>
                    <a:lnTo>
                      <a:pt x="994" y="692"/>
                    </a:lnTo>
                    <a:lnTo>
                      <a:pt x="992" y="696"/>
                    </a:lnTo>
                    <a:lnTo>
                      <a:pt x="992" y="698"/>
                    </a:lnTo>
                    <a:lnTo>
                      <a:pt x="992" y="700"/>
                    </a:lnTo>
                    <a:lnTo>
                      <a:pt x="992" y="702"/>
                    </a:lnTo>
                    <a:lnTo>
                      <a:pt x="990" y="706"/>
                    </a:lnTo>
                    <a:lnTo>
                      <a:pt x="988" y="708"/>
                    </a:lnTo>
                    <a:lnTo>
                      <a:pt x="988" y="710"/>
                    </a:lnTo>
                    <a:lnTo>
                      <a:pt x="992" y="715"/>
                    </a:lnTo>
                    <a:lnTo>
                      <a:pt x="992" y="717"/>
                    </a:lnTo>
                    <a:lnTo>
                      <a:pt x="992" y="719"/>
                    </a:lnTo>
                    <a:lnTo>
                      <a:pt x="988" y="721"/>
                    </a:lnTo>
                    <a:lnTo>
                      <a:pt x="985" y="723"/>
                    </a:lnTo>
                    <a:lnTo>
                      <a:pt x="981" y="725"/>
                    </a:lnTo>
                    <a:lnTo>
                      <a:pt x="977" y="727"/>
                    </a:lnTo>
                    <a:lnTo>
                      <a:pt x="973" y="733"/>
                    </a:lnTo>
                    <a:lnTo>
                      <a:pt x="965" y="738"/>
                    </a:lnTo>
                    <a:lnTo>
                      <a:pt x="962" y="742"/>
                    </a:lnTo>
                    <a:lnTo>
                      <a:pt x="958" y="742"/>
                    </a:lnTo>
                    <a:lnTo>
                      <a:pt x="956" y="742"/>
                    </a:lnTo>
                    <a:lnTo>
                      <a:pt x="954" y="740"/>
                    </a:lnTo>
                    <a:lnTo>
                      <a:pt x="952" y="740"/>
                    </a:lnTo>
                    <a:lnTo>
                      <a:pt x="950" y="742"/>
                    </a:lnTo>
                    <a:lnTo>
                      <a:pt x="948" y="744"/>
                    </a:lnTo>
                    <a:lnTo>
                      <a:pt x="944" y="746"/>
                    </a:lnTo>
                    <a:lnTo>
                      <a:pt x="940" y="748"/>
                    </a:lnTo>
                    <a:lnTo>
                      <a:pt x="937" y="750"/>
                    </a:lnTo>
                    <a:lnTo>
                      <a:pt x="927" y="758"/>
                    </a:lnTo>
                    <a:lnTo>
                      <a:pt x="921" y="761"/>
                    </a:lnTo>
                    <a:lnTo>
                      <a:pt x="917" y="765"/>
                    </a:lnTo>
                    <a:lnTo>
                      <a:pt x="912" y="771"/>
                    </a:lnTo>
                    <a:lnTo>
                      <a:pt x="906" y="773"/>
                    </a:lnTo>
                    <a:lnTo>
                      <a:pt x="902" y="775"/>
                    </a:lnTo>
                    <a:lnTo>
                      <a:pt x="900" y="779"/>
                    </a:lnTo>
                    <a:lnTo>
                      <a:pt x="900" y="782"/>
                    </a:lnTo>
                    <a:lnTo>
                      <a:pt x="900" y="784"/>
                    </a:lnTo>
                    <a:lnTo>
                      <a:pt x="898" y="786"/>
                    </a:lnTo>
                    <a:lnTo>
                      <a:pt x="898" y="788"/>
                    </a:lnTo>
                    <a:lnTo>
                      <a:pt x="896" y="790"/>
                    </a:lnTo>
                    <a:lnTo>
                      <a:pt x="894" y="792"/>
                    </a:lnTo>
                    <a:lnTo>
                      <a:pt x="893" y="796"/>
                    </a:lnTo>
                    <a:lnTo>
                      <a:pt x="893" y="798"/>
                    </a:lnTo>
                    <a:lnTo>
                      <a:pt x="891" y="800"/>
                    </a:lnTo>
                    <a:lnTo>
                      <a:pt x="889" y="800"/>
                    </a:lnTo>
                    <a:lnTo>
                      <a:pt x="887" y="800"/>
                    </a:lnTo>
                    <a:lnTo>
                      <a:pt x="885" y="800"/>
                    </a:lnTo>
                    <a:lnTo>
                      <a:pt x="885" y="802"/>
                    </a:lnTo>
                    <a:lnTo>
                      <a:pt x="881" y="802"/>
                    </a:lnTo>
                    <a:lnTo>
                      <a:pt x="879" y="802"/>
                    </a:lnTo>
                    <a:lnTo>
                      <a:pt x="871" y="800"/>
                    </a:lnTo>
                    <a:lnTo>
                      <a:pt x="864" y="796"/>
                    </a:lnTo>
                    <a:lnTo>
                      <a:pt x="848" y="790"/>
                    </a:lnTo>
                    <a:lnTo>
                      <a:pt x="843" y="786"/>
                    </a:lnTo>
                    <a:lnTo>
                      <a:pt x="833" y="781"/>
                    </a:lnTo>
                    <a:lnTo>
                      <a:pt x="829" y="779"/>
                    </a:lnTo>
                    <a:lnTo>
                      <a:pt x="829" y="777"/>
                    </a:lnTo>
                    <a:lnTo>
                      <a:pt x="825" y="773"/>
                    </a:lnTo>
                    <a:lnTo>
                      <a:pt x="812" y="763"/>
                    </a:lnTo>
                    <a:lnTo>
                      <a:pt x="810" y="763"/>
                    </a:lnTo>
                    <a:lnTo>
                      <a:pt x="808" y="763"/>
                    </a:lnTo>
                    <a:lnTo>
                      <a:pt x="808" y="761"/>
                    </a:lnTo>
                    <a:lnTo>
                      <a:pt x="808" y="759"/>
                    </a:lnTo>
                    <a:lnTo>
                      <a:pt x="808" y="758"/>
                    </a:lnTo>
                    <a:lnTo>
                      <a:pt x="808" y="756"/>
                    </a:lnTo>
                    <a:lnTo>
                      <a:pt x="799" y="748"/>
                    </a:lnTo>
                    <a:lnTo>
                      <a:pt x="795" y="744"/>
                    </a:lnTo>
                    <a:lnTo>
                      <a:pt x="793" y="744"/>
                    </a:lnTo>
                    <a:lnTo>
                      <a:pt x="791" y="744"/>
                    </a:lnTo>
                    <a:lnTo>
                      <a:pt x="791" y="746"/>
                    </a:lnTo>
                    <a:lnTo>
                      <a:pt x="787" y="750"/>
                    </a:lnTo>
                    <a:lnTo>
                      <a:pt x="785" y="752"/>
                    </a:lnTo>
                    <a:lnTo>
                      <a:pt x="785" y="752"/>
                    </a:lnTo>
                    <a:lnTo>
                      <a:pt x="783" y="752"/>
                    </a:lnTo>
                    <a:lnTo>
                      <a:pt x="777" y="750"/>
                    </a:lnTo>
                    <a:lnTo>
                      <a:pt x="777" y="748"/>
                    </a:lnTo>
                    <a:lnTo>
                      <a:pt x="783" y="733"/>
                    </a:lnTo>
                    <a:lnTo>
                      <a:pt x="785" y="731"/>
                    </a:lnTo>
                    <a:lnTo>
                      <a:pt x="787" y="729"/>
                    </a:lnTo>
                    <a:lnTo>
                      <a:pt x="791" y="729"/>
                    </a:lnTo>
                    <a:lnTo>
                      <a:pt x="793" y="727"/>
                    </a:lnTo>
                    <a:lnTo>
                      <a:pt x="793" y="727"/>
                    </a:lnTo>
                    <a:lnTo>
                      <a:pt x="791" y="725"/>
                    </a:lnTo>
                    <a:lnTo>
                      <a:pt x="787" y="725"/>
                    </a:lnTo>
                    <a:lnTo>
                      <a:pt x="779" y="723"/>
                    </a:lnTo>
                    <a:lnTo>
                      <a:pt x="775" y="723"/>
                    </a:lnTo>
                    <a:lnTo>
                      <a:pt x="772" y="723"/>
                    </a:lnTo>
                    <a:lnTo>
                      <a:pt x="768" y="727"/>
                    </a:lnTo>
                    <a:lnTo>
                      <a:pt x="764" y="729"/>
                    </a:lnTo>
                    <a:lnTo>
                      <a:pt x="762" y="729"/>
                    </a:lnTo>
                    <a:lnTo>
                      <a:pt x="760" y="729"/>
                    </a:lnTo>
                    <a:lnTo>
                      <a:pt x="758" y="731"/>
                    </a:lnTo>
                    <a:lnTo>
                      <a:pt x="756" y="735"/>
                    </a:lnTo>
                    <a:lnTo>
                      <a:pt x="752" y="738"/>
                    </a:lnTo>
                    <a:lnTo>
                      <a:pt x="751" y="742"/>
                    </a:lnTo>
                    <a:lnTo>
                      <a:pt x="751" y="746"/>
                    </a:lnTo>
                    <a:lnTo>
                      <a:pt x="747" y="752"/>
                    </a:lnTo>
                    <a:lnTo>
                      <a:pt x="743" y="759"/>
                    </a:lnTo>
                    <a:lnTo>
                      <a:pt x="741" y="763"/>
                    </a:lnTo>
                    <a:lnTo>
                      <a:pt x="737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5"/>
                    </a:lnTo>
                    <a:lnTo>
                      <a:pt x="737" y="763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5" y="761"/>
                    </a:lnTo>
                    <a:lnTo>
                      <a:pt x="733" y="763"/>
                    </a:lnTo>
                    <a:lnTo>
                      <a:pt x="729" y="767"/>
                    </a:lnTo>
                    <a:lnTo>
                      <a:pt x="726" y="771"/>
                    </a:lnTo>
                    <a:lnTo>
                      <a:pt x="722" y="773"/>
                    </a:lnTo>
                    <a:lnTo>
                      <a:pt x="718" y="777"/>
                    </a:lnTo>
                    <a:lnTo>
                      <a:pt x="716" y="779"/>
                    </a:lnTo>
                    <a:lnTo>
                      <a:pt x="714" y="781"/>
                    </a:lnTo>
                    <a:lnTo>
                      <a:pt x="708" y="781"/>
                    </a:lnTo>
                    <a:lnTo>
                      <a:pt x="704" y="782"/>
                    </a:lnTo>
                    <a:lnTo>
                      <a:pt x="699" y="782"/>
                    </a:lnTo>
                    <a:lnTo>
                      <a:pt x="695" y="782"/>
                    </a:lnTo>
                    <a:lnTo>
                      <a:pt x="693" y="782"/>
                    </a:lnTo>
                    <a:lnTo>
                      <a:pt x="685" y="782"/>
                    </a:lnTo>
                    <a:lnTo>
                      <a:pt x="681" y="782"/>
                    </a:lnTo>
                    <a:lnTo>
                      <a:pt x="676" y="781"/>
                    </a:lnTo>
                    <a:lnTo>
                      <a:pt x="668" y="779"/>
                    </a:lnTo>
                    <a:lnTo>
                      <a:pt x="662" y="779"/>
                    </a:lnTo>
                    <a:lnTo>
                      <a:pt x="657" y="779"/>
                    </a:lnTo>
                    <a:lnTo>
                      <a:pt x="651" y="779"/>
                    </a:lnTo>
                    <a:lnTo>
                      <a:pt x="643" y="781"/>
                    </a:lnTo>
                    <a:lnTo>
                      <a:pt x="639" y="781"/>
                    </a:lnTo>
                    <a:lnTo>
                      <a:pt x="637" y="781"/>
                    </a:lnTo>
                    <a:lnTo>
                      <a:pt x="637" y="781"/>
                    </a:lnTo>
                    <a:lnTo>
                      <a:pt x="639" y="779"/>
                    </a:lnTo>
                    <a:lnTo>
                      <a:pt x="643" y="777"/>
                    </a:lnTo>
                    <a:lnTo>
                      <a:pt x="645" y="777"/>
                    </a:lnTo>
                    <a:lnTo>
                      <a:pt x="653" y="775"/>
                    </a:lnTo>
                    <a:lnTo>
                      <a:pt x="655" y="773"/>
                    </a:lnTo>
                    <a:lnTo>
                      <a:pt x="658" y="773"/>
                    </a:lnTo>
                    <a:lnTo>
                      <a:pt x="662" y="773"/>
                    </a:lnTo>
                    <a:lnTo>
                      <a:pt x="668" y="773"/>
                    </a:lnTo>
                    <a:lnTo>
                      <a:pt x="674" y="775"/>
                    </a:lnTo>
                    <a:lnTo>
                      <a:pt x="678" y="777"/>
                    </a:lnTo>
                    <a:lnTo>
                      <a:pt x="681" y="779"/>
                    </a:lnTo>
                    <a:lnTo>
                      <a:pt x="685" y="781"/>
                    </a:lnTo>
                    <a:lnTo>
                      <a:pt x="687" y="781"/>
                    </a:lnTo>
                    <a:lnTo>
                      <a:pt x="691" y="779"/>
                    </a:lnTo>
                    <a:lnTo>
                      <a:pt x="693" y="779"/>
                    </a:lnTo>
                    <a:lnTo>
                      <a:pt x="699" y="779"/>
                    </a:lnTo>
                    <a:lnTo>
                      <a:pt x="706" y="779"/>
                    </a:lnTo>
                    <a:lnTo>
                      <a:pt x="708" y="779"/>
                    </a:lnTo>
                    <a:lnTo>
                      <a:pt x="710" y="777"/>
                    </a:lnTo>
                    <a:lnTo>
                      <a:pt x="714" y="773"/>
                    </a:lnTo>
                    <a:lnTo>
                      <a:pt x="720" y="769"/>
                    </a:lnTo>
                    <a:lnTo>
                      <a:pt x="726" y="765"/>
                    </a:lnTo>
                    <a:lnTo>
                      <a:pt x="735" y="758"/>
                    </a:lnTo>
                    <a:lnTo>
                      <a:pt x="741" y="752"/>
                    </a:lnTo>
                    <a:lnTo>
                      <a:pt x="747" y="742"/>
                    </a:lnTo>
                    <a:lnTo>
                      <a:pt x="749" y="735"/>
                    </a:lnTo>
                    <a:lnTo>
                      <a:pt x="752" y="727"/>
                    </a:lnTo>
                    <a:lnTo>
                      <a:pt x="758" y="723"/>
                    </a:lnTo>
                    <a:lnTo>
                      <a:pt x="762" y="721"/>
                    </a:lnTo>
                    <a:lnTo>
                      <a:pt x="764" y="719"/>
                    </a:lnTo>
                    <a:lnTo>
                      <a:pt x="766" y="717"/>
                    </a:lnTo>
                    <a:lnTo>
                      <a:pt x="764" y="717"/>
                    </a:lnTo>
                    <a:lnTo>
                      <a:pt x="764" y="713"/>
                    </a:lnTo>
                    <a:lnTo>
                      <a:pt x="762" y="710"/>
                    </a:lnTo>
                    <a:lnTo>
                      <a:pt x="760" y="708"/>
                    </a:lnTo>
                    <a:lnTo>
                      <a:pt x="758" y="704"/>
                    </a:lnTo>
                    <a:lnTo>
                      <a:pt x="754" y="698"/>
                    </a:lnTo>
                    <a:lnTo>
                      <a:pt x="752" y="692"/>
                    </a:lnTo>
                    <a:lnTo>
                      <a:pt x="751" y="688"/>
                    </a:lnTo>
                    <a:lnTo>
                      <a:pt x="749" y="683"/>
                    </a:lnTo>
                    <a:lnTo>
                      <a:pt x="747" y="681"/>
                    </a:lnTo>
                    <a:lnTo>
                      <a:pt x="745" y="673"/>
                    </a:lnTo>
                    <a:lnTo>
                      <a:pt x="745" y="667"/>
                    </a:lnTo>
                    <a:lnTo>
                      <a:pt x="745" y="665"/>
                    </a:lnTo>
                    <a:lnTo>
                      <a:pt x="747" y="665"/>
                    </a:lnTo>
                    <a:lnTo>
                      <a:pt x="747" y="664"/>
                    </a:lnTo>
                    <a:lnTo>
                      <a:pt x="747" y="664"/>
                    </a:lnTo>
                    <a:lnTo>
                      <a:pt x="745" y="662"/>
                    </a:lnTo>
                    <a:lnTo>
                      <a:pt x="743" y="662"/>
                    </a:lnTo>
                    <a:lnTo>
                      <a:pt x="743" y="664"/>
                    </a:lnTo>
                    <a:lnTo>
                      <a:pt x="741" y="665"/>
                    </a:lnTo>
                    <a:lnTo>
                      <a:pt x="741" y="667"/>
                    </a:lnTo>
                    <a:lnTo>
                      <a:pt x="741" y="669"/>
                    </a:lnTo>
                    <a:lnTo>
                      <a:pt x="741" y="671"/>
                    </a:lnTo>
                    <a:lnTo>
                      <a:pt x="741" y="679"/>
                    </a:lnTo>
                    <a:lnTo>
                      <a:pt x="739" y="687"/>
                    </a:lnTo>
                    <a:lnTo>
                      <a:pt x="739" y="692"/>
                    </a:lnTo>
                    <a:lnTo>
                      <a:pt x="735" y="696"/>
                    </a:lnTo>
                    <a:lnTo>
                      <a:pt x="735" y="696"/>
                    </a:lnTo>
                    <a:lnTo>
                      <a:pt x="737" y="698"/>
                    </a:lnTo>
                    <a:lnTo>
                      <a:pt x="737" y="700"/>
                    </a:lnTo>
                    <a:lnTo>
                      <a:pt x="741" y="706"/>
                    </a:lnTo>
                    <a:lnTo>
                      <a:pt x="743" y="710"/>
                    </a:lnTo>
                    <a:lnTo>
                      <a:pt x="745" y="710"/>
                    </a:lnTo>
                    <a:lnTo>
                      <a:pt x="749" y="710"/>
                    </a:lnTo>
                    <a:lnTo>
                      <a:pt x="752" y="710"/>
                    </a:lnTo>
                    <a:lnTo>
                      <a:pt x="754" y="710"/>
                    </a:lnTo>
                    <a:lnTo>
                      <a:pt x="754" y="710"/>
                    </a:lnTo>
                    <a:lnTo>
                      <a:pt x="754" y="712"/>
                    </a:lnTo>
                    <a:lnTo>
                      <a:pt x="754" y="712"/>
                    </a:lnTo>
                    <a:lnTo>
                      <a:pt x="752" y="713"/>
                    </a:lnTo>
                    <a:lnTo>
                      <a:pt x="752" y="715"/>
                    </a:lnTo>
                    <a:lnTo>
                      <a:pt x="751" y="717"/>
                    </a:lnTo>
                    <a:lnTo>
                      <a:pt x="749" y="719"/>
                    </a:lnTo>
                    <a:lnTo>
                      <a:pt x="749" y="719"/>
                    </a:lnTo>
                    <a:lnTo>
                      <a:pt x="747" y="719"/>
                    </a:lnTo>
                    <a:lnTo>
                      <a:pt x="745" y="717"/>
                    </a:lnTo>
                    <a:lnTo>
                      <a:pt x="743" y="713"/>
                    </a:lnTo>
                    <a:lnTo>
                      <a:pt x="739" y="710"/>
                    </a:lnTo>
                    <a:lnTo>
                      <a:pt x="735" y="698"/>
                    </a:lnTo>
                    <a:lnTo>
                      <a:pt x="735" y="696"/>
                    </a:lnTo>
                    <a:lnTo>
                      <a:pt x="735" y="690"/>
                    </a:lnTo>
                    <a:lnTo>
                      <a:pt x="735" y="685"/>
                    </a:lnTo>
                    <a:lnTo>
                      <a:pt x="737" y="677"/>
                    </a:lnTo>
                    <a:lnTo>
                      <a:pt x="739" y="664"/>
                    </a:lnTo>
                    <a:lnTo>
                      <a:pt x="741" y="662"/>
                    </a:lnTo>
                    <a:lnTo>
                      <a:pt x="749" y="656"/>
                    </a:lnTo>
                    <a:lnTo>
                      <a:pt x="749" y="656"/>
                    </a:lnTo>
                    <a:lnTo>
                      <a:pt x="749" y="650"/>
                    </a:lnTo>
                    <a:lnTo>
                      <a:pt x="752" y="641"/>
                    </a:lnTo>
                    <a:lnTo>
                      <a:pt x="758" y="631"/>
                    </a:lnTo>
                    <a:lnTo>
                      <a:pt x="762" y="627"/>
                    </a:lnTo>
                    <a:lnTo>
                      <a:pt x="764" y="627"/>
                    </a:lnTo>
                    <a:lnTo>
                      <a:pt x="766" y="629"/>
                    </a:lnTo>
                    <a:lnTo>
                      <a:pt x="770" y="631"/>
                    </a:lnTo>
                    <a:lnTo>
                      <a:pt x="774" y="633"/>
                    </a:lnTo>
                    <a:lnTo>
                      <a:pt x="781" y="631"/>
                    </a:lnTo>
                    <a:lnTo>
                      <a:pt x="785" y="631"/>
                    </a:lnTo>
                    <a:lnTo>
                      <a:pt x="787" y="629"/>
                    </a:lnTo>
                    <a:lnTo>
                      <a:pt x="791" y="625"/>
                    </a:lnTo>
                    <a:lnTo>
                      <a:pt x="793" y="617"/>
                    </a:lnTo>
                    <a:lnTo>
                      <a:pt x="795" y="616"/>
                    </a:lnTo>
                    <a:lnTo>
                      <a:pt x="797" y="614"/>
                    </a:lnTo>
                    <a:lnTo>
                      <a:pt x="802" y="612"/>
                    </a:lnTo>
                    <a:lnTo>
                      <a:pt x="810" y="608"/>
                    </a:lnTo>
                    <a:lnTo>
                      <a:pt x="814" y="608"/>
                    </a:lnTo>
                    <a:lnTo>
                      <a:pt x="814" y="608"/>
                    </a:lnTo>
                    <a:lnTo>
                      <a:pt x="816" y="610"/>
                    </a:lnTo>
                    <a:lnTo>
                      <a:pt x="820" y="610"/>
                    </a:lnTo>
                    <a:lnTo>
                      <a:pt x="825" y="608"/>
                    </a:lnTo>
                    <a:lnTo>
                      <a:pt x="827" y="606"/>
                    </a:lnTo>
                    <a:lnTo>
                      <a:pt x="829" y="602"/>
                    </a:lnTo>
                    <a:lnTo>
                      <a:pt x="829" y="598"/>
                    </a:lnTo>
                    <a:lnTo>
                      <a:pt x="827" y="594"/>
                    </a:lnTo>
                    <a:lnTo>
                      <a:pt x="827" y="589"/>
                    </a:lnTo>
                    <a:lnTo>
                      <a:pt x="823" y="579"/>
                    </a:lnTo>
                    <a:lnTo>
                      <a:pt x="823" y="577"/>
                    </a:lnTo>
                    <a:lnTo>
                      <a:pt x="825" y="571"/>
                    </a:lnTo>
                    <a:lnTo>
                      <a:pt x="825" y="570"/>
                    </a:lnTo>
                    <a:lnTo>
                      <a:pt x="827" y="568"/>
                    </a:lnTo>
                    <a:lnTo>
                      <a:pt x="829" y="568"/>
                    </a:lnTo>
                    <a:lnTo>
                      <a:pt x="831" y="568"/>
                    </a:lnTo>
                    <a:lnTo>
                      <a:pt x="833" y="566"/>
                    </a:lnTo>
                    <a:lnTo>
                      <a:pt x="835" y="564"/>
                    </a:lnTo>
                    <a:lnTo>
                      <a:pt x="841" y="560"/>
                    </a:lnTo>
                    <a:lnTo>
                      <a:pt x="845" y="556"/>
                    </a:lnTo>
                    <a:lnTo>
                      <a:pt x="850" y="550"/>
                    </a:lnTo>
                    <a:lnTo>
                      <a:pt x="850" y="550"/>
                    </a:lnTo>
                    <a:lnTo>
                      <a:pt x="852" y="546"/>
                    </a:lnTo>
                    <a:lnTo>
                      <a:pt x="852" y="543"/>
                    </a:lnTo>
                    <a:lnTo>
                      <a:pt x="854" y="535"/>
                    </a:lnTo>
                    <a:lnTo>
                      <a:pt x="854" y="533"/>
                    </a:lnTo>
                    <a:lnTo>
                      <a:pt x="854" y="527"/>
                    </a:lnTo>
                    <a:lnTo>
                      <a:pt x="852" y="522"/>
                    </a:lnTo>
                    <a:lnTo>
                      <a:pt x="850" y="518"/>
                    </a:lnTo>
                    <a:lnTo>
                      <a:pt x="848" y="516"/>
                    </a:lnTo>
                    <a:lnTo>
                      <a:pt x="839" y="510"/>
                    </a:lnTo>
                    <a:lnTo>
                      <a:pt x="833" y="506"/>
                    </a:lnTo>
                    <a:lnTo>
                      <a:pt x="827" y="500"/>
                    </a:lnTo>
                    <a:lnTo>
                      <a:pt x="818" y="491"/>
                    </a:lnTo>
                    <a:lnTo>
                      <a:pt x="810" y="485"/>
                    </a:lnTo>
                    <a:lnTo>
                      <a:pt x="808" y="485"/>
                    </a:lnTo>
                    <a:lnTo>
                      <a:pt x="806" y="483"/>
                    </a:lnTo>
                    <a:lnTo>
                      <a:pt x="804" y="483"/>
                    </a:lnTo>
                    <a:lnTo>
                      <a:pt x="802" y="485"/>
                    </a:lnTo>
                    <a:lnTo>
                      <a:pt x="802" y="485"/>
                    </a:lnTo>
                    <a:lnTo>
                      <a:pt x="800" y="483"/>
                    </a:lnTo>
                    <a:lnTo>
                      <a:pt x="800" y="481"/>
                    </a:lnTo>
                    <a:lnTo>
                      <a:pt x="799" y="479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9" y="476"/>
                    </a:lnTo>
                    <a:lnTo>
                      <a:pt x="800" y="476"/>
                    </a:lnTo>
                    <a:lnTo>
                      <a:pt x="800" y="476"/>
                    </a:lnTo>
                    <a:lnTo>
                      <a:pt x="795" y="470"/>
                    </a:lnTo>
                    <a:lnTo>
                      <a:pt x="787" y="462"/>
                    </a:lnTo>
                    <a:lnTo>
                      <a:pt x="787" y="460"/>
                    </a:lnTo>
                    <a:lnTo>
                      <a:pt x="787" y="456"/>
                    </a:lnTo>
                    <a:lnTo>
                      <a:pt x="783" y="454"/>
                    </a:lnTo>
                    <a:lnTo>
                      <a:pt x="781" y="451"/>
                    </a:lnTo>
                    <a:lnTo>
                      <a:pt x="781" y="447"/>
                    </a:lnTo>
                    <a:lnTo>
                      <a:pt x="783" y="443"/>
                    </a:lnTo>
                    <a:lnTo>
                      <a:pt x="785" y="439"/>
                    </a:lnTo>
                    <a:lnTo>
                      <a:pt x="785" y="437"/>
                    </a:lnTo>
                    <a:lnTo>
                      <a:pt x="787" y="433"/>
                    </a:lnTo>
                    <a:lnTo>
                      <a:pt x="787" y="428"/>
                    </a:lnTo>
                    <a:lnTo>
                      <a:pt x="789" y="422"/>
                    </a:lnTo>
                    <a:lnTo>
                      <a:pt x="791" y="418"/>
                    </a:lnTo>
                    <a:lnTo>
                      <a:pt x="791" y="416"/>
                    </a:lnTo>
                    <a:lnTo>
                      <a:pt x="787" y="412"/>
                    </a:lnTo>
                    <a:lnTo>
                      <a:pt x="787" y="412"/>
                    </a:lnTo>
                    <a:lnTo>
                      <a:pt x="787" y="410"/>
                    </a:lnTo>
                    <a:lnTo>
                      <a:pt x="787" y="408"/>
                    </a:lnTo>
                    <a:lnTo>
                      <a:pt x="789" y="406"/>
                    </a:lnTo>
                    <a:lnTo>
                      <a:pt x="789" y="406"/>
                    </a:lnTo>
                    <a:lnTo>
                      <a:pt x="789" y="405"/>
                    </a:lnTo>
                    <a:lnTo>
                      <a:pt x="789" y="397"/>
                    </a:lnTo>
                    <a:lnTo>
                      <a:pt x="791" y="389"/>
                    </a:lnTo>
                    <a:lnTo>
                      <a:pt x="789" y="383"/>
                    </a:lnTo>
                    <a:lnTo>
                      <a:pt x="787" y="381"/>
                    </a:lnTo>
                    <a:lnTo>
                      <a:pt x="785" y="376"/>
                    </a:lnTo>
                    <a:lnTo>
                      <a:pt x="785" y="374"/>
                    </a:lnTo>
                    <a:lnTo>
                      <a:pt x="785" y="372"/>
                    </a:lnTo>
                    <a:lnTo>
                      <a:pt x="779" y="366"/>
                    </a:lnTo>
                    <a:lnTo>
                      <a:pt x="777" y="360"/>
                    </a:lnTo>
                    <a:lnTo>
                      <a:pt x="777" y="357"/>
                    </a:lnTo>
                    <a:lnTo>
                      <a:pt x="775" y="353"/>
                    </a:lnTo>
                    <a:lnTo>
                      <a:pt x="777" y="351"/>
                    </a:lnTo>
                    <a:lnTo>
                      <a:pt x="779" y="349"/>
                    </a:lnTo>
                    <a:lnTo>
                      <a:pt x="777" y="345"/>
                    </a:lnTo>
                    <a:lnTo>
                      <a:pt x="777" y="341"/>
                    </a:lnTo>
                    <a:lnTo>
                      <a:pt x="775" y="339"/>
                    </a:lnTo>
                    <a:lnTo>
                      <a:pt x="774" y="339"/>
                    </a:lnTo>
                    <a:lnTo>
                      <a:pt x="772" y="339"/>
                    </a:lnTo>
                    <a:lnTo>
                      <a:pt x="770" y="341"/>
                    </a:lnTo>
                    <a:lnTo>
                      <a:pt x="766" y="341"/>
                    </a:lnTo>
                    <a:lnTo>
                      <a:pt x="760" y="343"/>
                    </a:lnTo>
                    <a:lnTo>
                      <a:pt x="754" y="339"/>
                    </a:lnTo>
                    <a:lnTo>
                      <a:pt x="751" y="335"/>
                    </a:lnTo>
                    <a:lnTo>
                      <a:pt x="747" y="330"/>
                    </a:lnTo>
                    <a:lnTo>
                      <a:pt x="741" y="326"/>
                    </a:lnTo>
                    <a:lnTo>
                      <a:pt x="739" y="324"/>
                    </a:lnTo>
                    <a:lnTo>
                      <a:pt x="739" y="322"/>
                    </a:lnTo>
                    <a:lnTo>
                      <a:pt x="739" y="318"/>
                    </a:lnTo>
                    <a:lnTo>
                      <a:pt x="737" y="316"/>
                    </a:lnTo>
                    <a:lnTo>
                      <a:pt x="735" y="314"/>
                    </a:lnTo>
                    <a:lnTo>
                      <a:pt x="735" y="312"/>
                    </a:lnTo>
                    <a:lnTo>
                      <a:pt x="735" y="309"/>
                    </a:lnTo>
                    <a:lnTo>
                      <a:pt x="735" y="305"/>
                    </a:lnTo>
                    <a:lnTo>
                      <a:pt x="735" y="301"/>
                    </a:lnTo>
                    <a:lnTo>
                      <a:pt x="735" y="295"/>
                    </a:lnTo>
                    <a:lnTo>
                      <a:pt x="735" y="293"/>
                    </a:lnTo>
                    <a:lnTo>
                      <a:pt x="739" y="291"/>
                    </a:lnTo>
                    <a:lnTo>
                      <a:pt x="745" y="289"/>
                    </a:lnTo>
                    <a:lnTo>
                      <a:pt x="754" y="287"/>
                    </a:lnTo>
                    <a:lnTo>
                      <a:pt x="760" y="280"/>
                    </a:lnTo>
                    <a:lnTo>
                      <a:pt x="762" y="270"/>
                    </a:lnTo>
                    <a:lnTo>
                      <a:pt x="762" y="268"/>
                    </a:lnTo>
                    <a:lnTo>
                      <a:pt x="762" y="263"/>
                    </a:lnTo>
                    <a:lnTo>
                      <a:pt x="762" y="257"/>
                    </a:lnTo>
                    <a:lnTo>
                      <a:pt x="762" y="253"/>
                    </a:lnTo>
                    <a:lnTo>
                      <a:pt x="762" y="251"/>
                    </a:lnTo>
                    <a:lnTo>
                      <a:pt x="762" y="249"/>
                    </a:lnTo>
                    <a:lnTo>
                      <a:pt x="760" y="249"/>
                    </a:lnTo>
                    <a:lnTo>
                      <a:pt x="760" y="251"/>
                    </a:lnTo>
                    <a:lnTo>
                      <a:pt x="758" y="251"/>
                    </a:lnTo>
                    <a:lnTo>
                      <a:pt x="756" y="249"/>
                    </a:lnTo>
                    <a:lnTo>
                      <a:pt x="754" y="247"/>
                    </a:lnTo>
                    <a:lnTo>
                      <a:pt x="754" y="245"/>
                    </a:lnTo>
                    <a:lnTo>
                      <a:pt x="754" y="241"/>
                    </a:lnTo>
                    <a:lnTo>
                      <a:pt x="752" y="238"/>
                    </a:lnTo>
                    <a:lnTo>
                      <a:pt x="752" y="236"/>
                    </a:lnTo>
                    <a:lnTo>
                      <a:pt x="752" y="232"/>
                    </a:lnTo>
                    <a:lnTo>
                      <a:pt x="752" y="230"/>
                    </a:lnTo>
                    <a:lnTo>
                      <a:pt x="752" y="230"/>
                    </a:lnTo>
                    <a:lnTo>
                      <a:pt x="754" y="228"/>
                    </a:lnTo>
                    <a:lnTo>
                      <a:pt x="756" y="228"/>
                    </a:lnTo>
                    <a:lnTo>
                      <a:pt x="758" y="226"/>
                    </a:lnTo>
                    <a:lnTo>
                      <a:pt x="758" y="224"/>
                    </a:lnTo>
                    <a:lnTo>
                      <a:pt x="760" y="222"/>
                    </a:lnTo>
                    <a:lnTo>
                      <a:pt x="760" y="218"/>
                    </a:lnTo>
                    <a:lnTo>
                      <a:pt x="760" y="216"/>
                    </a:lnTo>
                    <a:lnTo>
                      <a:pt x="756" y="211"/>
                    </a:lnTo>
                    <a:lnTo>
                      <a:pt x="754" y="207"/>
                    </a:lnTo>
                    <a:lnTo>
                      <a:pt x="752" y="205"/>
                    </a:lnTo>
                    <a:lnTo>
                      <a:pt x="745" y="195"/>
                    </a:lnTo>
                    <a:lnTo>
                      <a:pt x="741" y="188"/>
                    </a:lnTo>
                    <a:lnTo>
                      <a:pt x="741" y="186"/>
                    </a:lnTo>
                    <a:lnTo>
                      <a:pt x="739" y="180"/>
                    </a:lnTo>
                    <a:lnTo>
                      <a:pt x="741" y="172"/>
                    </a:lnTo>
                    <a:lnTo>
                      <a:pt x="741" y="165"/>
                    </a:lnTo>
                    <a:lnTo>
                      <a:pt x="743" y="155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33" y="145"/>
                    </a:lnTo>
                    <a:lnTo>
                      <a:pt x="724" y="144"/>
                    </a:lnTo>
                    <a:lnTo>
                      <a:pt x="718" y="142"/>
                    </a:lnTo>
                    <a:lnTo>
                      <a:pt x="710" y="136"/>
                    </a:lnTo>
                    <a:lnTo>
                      <a:pt x="706" y="134"/>
                    </a:lnTo>
                    <a:lnTo>
                      <a:pt x="704" y="134"/>
                    </a:lnTo>
                    <a:lnTo>
                      <a:pt x="703" y="134"/>
                    </a:lnTo>
                    <a:lnTo>
                      <a:pt x="697" y="136"/>
                    </a:lnTo>
                    <a:lnTo>
                      <a:pt x="680" y="144"/>
                    </a:lnTo>
                    <a:lnTo>
                      <a:pt x="672" y="147"/>
                    </a:lnTo>
                    <a:lnTo>
                      <a:pt x="668" y="147"/>
                    </a:lnTo>
                    <a:lnTo>
                      <a:pt x="666" y="147"/>
                    </a:lnTo>
                    <a:lnTo>
                      <a:pt x="662" y="145"/>
                    </a:lnTo>
                    <a:lnTo>
                      <a:pt x="662" y="145"/>
                    </a:lnTo>
                    <a:lnTo>
                      <a:pt x="655" y="145"/>
                    </a:lnTo>
                    <a:lnTo>
                      <a:pt x="647" y="145"/>
                    </a:lnTo>
                    <a:lnTo>
                      <a:pt x="643" y="144"/>
                    </a:lnTo>
                    <a:lnTo>
                      <a:pt x="639" y="142"/>
                    </a:lnTo>
                    <a:lnTo>
                      <a:pt x="635" y="140"/>
                    </a:lnTo>
                    <a:lnTo>
                      <a:pt x="633" y="140"/>
                    </a:lnTo>
                    <a:lnTo>
                      <a:pt x="628" y="140"/>
                    </a:lnTo>
                    <a:lnTo>
                      <a:pt x="622" y="142"/>
                    </a:lnTo>
                    <a:lnTo>
                      <a:pt x="614" y="144"/>
                    </a:lnTo>
                    <a:lnTo>
                      <a:pt x="612" y="145"/>
                    </a:lnTo>
                    <a:lnTo>
                      <a:pt x="609" y="144"/>
                    </a:lnTo>
                    <a:lnTo>
                      <a:pt x="605" y="144"/>
                    </a:lnTo>
                    <a:lnTo>
                      <a:pt x="599" y="136"/>
                    </a:lnTo>
                    <a:lnTo>
                      <a:pt x="589" y="130"/>
                    </a:lnTo>
                    <a:lnTo>
                      <a:pt x="582" y="122"/>
                    </a:lnTo>
                    <a:lnTo>
                      <a:pt x="578" y="119"/>
                    </a:lnTo>
                    <a:lnTo>
                      <a:pt x="576" y="113"/>
                    </a:lnTo>
                    <a:lnTo>
                      <a:pt x="576" y="105"/>
                    </a:lnTo>
                    <a:lnTo>
                      <a:pt x="574" y="101"/>
                    </a:lnTo>
                    <a:lnTo>
                      <a:pt x="570" y="92"/>
                    </a:lnTo>
                    <a:lnTo>
                      <a:pt x="570" y="86"/>
                    </a:lnTo>
                    <a:lnTo>
                      <a:pt x="570" y="80"/>
                    </a:lnTo>
                    <a:lnTo>
                      <a:pt x="572" y="75"/>
                    </a:lnTo>
                    <a:lnTo>
                      <a:pt x="576" y="71"/>
                    </a:lnTo>
                    <a:lnTo>
                      <a:pt x="586" y="61"/>
                    </a:lnTo>
                    <a:lnTo>
                      <a:pt x="591" y="59"/>
                    </a:lnTo>
                    <a:lnTo>
                      <a:pt x="595" y="55"/>
                    </a:lnTo>
                    <a:lnTo>
                      <a:pt x="597" y="51"/>
                    </a:lnTo>
                    <a:lnTo>
                      <a:pt x="597" y="50"/>
                    </a:lnTo>
                    <a:lnTo>
                      <a:pt x="597" y="48"/>
                    </a:lnTo>
                    <a:lnTo>
                      <a:pt x="597" y="40"/>
                    </a:lnTo>
                    <a:lnTo>
                      <a:pt x="595" y="36"/>
                    </a:lnTo>
                    <a:lnTo>
                      <a:pt x="597" y="30"/>
                    </a:lnTo>
                    <a:lnTo>
                      <a:pt x="597" y="27"/>
                    </a:lnTo>
                    <a:lnTo>
                      <a:pt x="597" y="25"/>
                    </a:lnTo>
                    <a:lnTo>
                      <a:pt x="595" y="23"/>
                    </a:lnTo>
                    <a:lnTo>
                      <a:pt x="589" y="19"/>
                    </a:lnTo>
                    <a:lnTo>
                      <a:pt x="584" y="13"/>
                    </a:lnTo>
                    <a:lnTo>
                      <a:pt x="582" y="11"/>
                    </a:lnTo>
                    <a:lnTo>
                      <a:pt x="580" y="9"/>
                    </a:lnTo>
                    <a:lnTo>
                      <a:pt x="580" y="7"/>
                    </a:lnTo>
                    <a:lnTo>
                      <a:pt x="580" y="5"/>
                    </a:lnTo>
                    <a:lnTo>
                      <a:pt x="578" y="2"/>
                    </a:lnTo>
                    <a:lnTo>
                      <a:pt x="578" y="2"/>
                    </a:lnTo>
                    <a:lnTo>
                      <a:pt x="576" y="0"/>
                    </a:lnTo>
                    <a:lnTo>
                      <a:pt x="574" y="0"/>
                    </a:lnTo>
                    <a:lnTo>
                      <a:pt x="570" y="0"/>
                    </a:lnTo>
                    <a:lnTo>
                      <a:pt x="566" y="0"/>
                    </a:lnTo>
                    <a:lnTo>
                      <a:pt x="561" y="2"/>
                    </a:lnTo>
                    <a:lnTo>
                      <a:pt x="557" y="2"/>
                    </a:lnTo>
                    <a:lnTo>
                      <a:pt x="555" y="4"/>
                    </a:lnTo>
                    <a:lnTo>
                      <a:pt x="553" y="4"/>
                    </a:lnTo>
                    <a:lnTo>
                      <a:pt x="553" y="5"/>
                    </a:lnTo>
                    <a:lnTo>
                      <a:pt x="549" y="5"/>
                    </a:lnTo>
                    <a:lnTo>
                      <a:pt x="547" y="5"/>
                    </a:lnTo>
                    <a:lnTo>
                      <a:pt x="547" y="4"/>
                    </a:lnTo>
                    <a:lnTo>
                      <a:pt x="545" y="4"/>
                    </a:lnTo>
                    <a:lnTo>
                      <a:pt x="543" y="4"/>
                    </a:lnTo>
                    <a:lnTo>
                      <a:pt x="543" y="5"/>
                    </a:lnTo>
                    <a:lnTo>
                      <a:pt x="541" y="5"/>
                    </a:lnTo>
                    <a:lnTo>
                      <a:pt x="541" y="11"/>
                    </a:lnTo>
                    <a:lnTo>
                      <a:pt x="539" y="13"/>
                    </a:lnTo>
                    <a:lnTo>
                      <a:pt x="539" y="15"/>
                    </a:lnTo>
                    <a:lnTo>
                      <a:pt x="536" y="17"/>
                    </a:lnTo>
                    <a:lnTo>
                      <a:pt x="532" y="19"/>
                    </a:lnTo>
                    <a:lnTo>
                      <a:pt x="526" y="19"/>
                    </a:lnTo>
                    <a:lnTo>
                      <a:pt x="520" y="19"/>
                    </a:lnTo>
                    <a:lnTo>
                      <a:pt x="515" y="19"/>
                    </a:lnTo>
                    <a:lnTo>
                      <a:pt x="511" y="19"/>
                    </a:lnTo>
                    <a:lnTo>
                      <a:pt x="507" y="19"/>
                    </a:lnTo>
                    <a:lnTo>
                      <a:pt x="503" y="21"/>
                    </a:lnTo>
                    <a:lnTo>
                      <a:pt x="495" y="28"/>
                    </a:lnTo>
                    <a:lnTo>
                      <a:pt x="493" y="30"/>
                    </a:lnTo>
                    <a:lnTo>
                      <a:pt x="491" y="30"/>
                    </a:lnTo>
                    <a:lnTo>
                      <a:pt x="484" y="30"/>
                    </a:lnTo>
                    <a:lnTo>
                      <a:pt x="482" y="30"/>
                    </a:lnTo>
                    <a:lnTo>
                      <a:pt x="470" y="40"/>
                    </a:lnTo>
                    <a:lnTo>
                      <a:pt x="455" y="55"/>
                    </a:lnTo>
                    <a:lnTo>
                      <a:pt x="449" y="61"/>
                    </a:lnTo>
                    <a:lnTo>
                      <a:pt x="445" y="63"/>
                    </a:lnTo>
                    <a:lnTo>
                      <a:pt x="444" y="65"/>
                    </a:lnTo>
                    <a:lnTo>
                      <a:pt x="444" y="65"/>
                    </a:lnTo>
                    <a:lnTo>
                      <a:pt x="445" y="69"/>
                    </a:lnTo>
                    <a:lnTo>
                      <a:pt x="445" y="71"/>
                    </a:lnTo>
                    <a:lnTo>
                      <a:pt x="449" y="76"/>
                    </a:lnTo>
                    <a:lnTo>
                      <a:pt x="449" y="78"/>
                    </a:lnTo>
                    <a:lnTo>
                      <a:pt x="449" y="84"/>
                    </a:lnTo>
                    <a:lnTo>
                      <a:pt x="447" y="90"/>
                    </a:lnTo>
                    <a:lnTo>
                      <a:pt x="444" y="98"/>
                    </a:lnTo>
                    <a:lnTo>
                      <a:pt x="444" y="99"/>
                    </a:lnTo>
                    <a:lnTo>
                      <a:pt x="445" y="105"/>
                    </a:lnTo>
                    <a:lnTo>
                      <a:pt x="447" y="109"/>
                    </a:lnTo>
                    <a:lnTo>
                      <a:pt x="449" y="111"/>
                    </a:lnTo>
                    <a:lnTo>
                      <a:pt x="451" y="113"/>
                    </a:lnTo>
                    <a:lnTo>
                      <a:pt x="451" y="117"/>
                    </a:lnTo>
                    <a:lnTo>
                      <a:pt x="451" y="121"/>
                    </a:lnTo>
                    <a:lnTo>
                      <a:pt x="447" y="124"/>
                    </a:lnTo>
                    <a:lnTo>
                      <a:pt x="444" y="126"/>
                    </a:lnTo>
                    <a:lnTo>
                      <a:pt x="444" y="128"/>
                    </a:lnTo>
                    <a:lnTo>
                      <a:pt x="442" y="130"/>
                    </a:lnTo>
                    <a:lnTo>
                      <a:pt x="442" y="136"/>
                    </a:lnTo>
                    <a:lnTo>
                      <a:pt x="438" y="138"/>
                    </a:lnTo>
                    <a:lnTo>
                      <a:pt x="434" y="140"/>
                    </a:lnTo>
                    <a:lnTo>
                      <a:pt x="430" y="142"/>
                    </a:lnTo>
                    <a:lnTo>
                      <a:pt x="428" y="144"/>
                    </a:lnTo>
                    <a:lnTo>
                      <a:pt x="424" y="147"/>
                    </a:lnTo>
                    <a:lnTo>
                      <a:pt x="419" y="155"/>
                    </a:lnTo>
                    <a:lnTo>
                      <a:pt x="417" y="161"/>
                    </a:lnTo>
                    <a:lnTo>
                      <a:pt x="415" y="165"/>
                    </a:lnTo>
                    <a:lnTo>
                      <a:pt x="413" y="169"/>
                    </a:lnTo>
                    <a:lnTo>
                      <a:pt x="409" y="174"/>
                    </a:lnTo>
                    <a:lnTo>
                      <a:pt x="409" y="178"/>
                    </a:lnTo>
                    <a:lnTo>
                      <a:pt x="409" y="186"/>
                    </a:lnTo>
                    <a:lnTo>
                      <a:pt x="409" y="193"/>
                    </a:lnTo>
                    <a:lnTo>
                      <a:pt x="409" y="195"/>
                    </a:lnTo>
                    <a:lnTo>
                      <a:pt x="407" y="197"/>
                    </a:lnTo>
                    <a:lnTo>
                      <a:pt x="405" y="201"/>
                    </a:lnTo>
                    <a:lnTo>
                      <a:pt x="399" y="203"/>
                    </a:lnTo>
                    <a:lnTo>
                      <a:pt x="396" y="205"/>
                    </a:lnTo>
                    <a:lnTo>
                      <a:pt x="392" y="209"/>
                    </a:lnTo>
                    <a:lnTo>
                      <a:pt x="388" y="213"/>
                    </a:lnTo>
                    <a:lnTo>
                      <a:pt x="386" y="220"/>
                    </a:lnTo>
                    <a:lnTo>
                      <a:pt x="384" y="226"/>
                    </a:lnTo>
                    <a:lnTo>
                      <a:pt x="382" y="232"/>
                    </a:lnTo>
                    <a:lnTo>
                      <a:pt x="378" y="236"/>
                    </a:lnTo>
                    <a:lnTo>
                      <a:pt x="374" y="240"/>
                    </a:lnTo>
                    <a:lnTo>
                      <a:pt x="361" y="247"/>
                    </a:lnTo>
                    <a:lnTo>
                      <a:pt x="353" y="251"/>
                    </a:lnTo>
                    <a:lnTo>
                      <a:pt x="351" y="251"/>
                    </a:lnTo>
                    <a:lnTo>
                      <a:pt x="348" y="249"/>
                    </a:lnTo>
                    <a:lnTo>
                      <a:pt x="348" y="247"/>
                    </a:lnTo>
                    <a:lnTo>
                      <a:pt x="346" y="243"/>
                    </a:lnTo>
                    <a:lnTo>
                      <a:pt x="342" y="236"/>
                    </a:lnTo>
                    <a:lnTo>
                      <a:pt x="340" y="234"/>
                    </a:lnTo>
                    <a:lnTo>
                      <a:pt x="338" y="232"/>
                    </a:lnTo>
                    <a:lnTo>
                      <a:pt x="332" y="232"/>
                    </a:lnTo>
                    <a:lnTo>
                      <a:pt x="326" y="230"/>
                    </a:lnTo>
                    <a:lnTo>
                      <a:pt x="319" y="228"/>
                    </a:lnTo>
                    <a:lnTo>
                      <a:pt x="311" y="222"/>
                    </a:lnTo>
                    <a:lnTo>
                      <a:pt x="303" y="215"/>
                    </a:lnTo>
                    <a:lnTo>
                      <a:pt x="298" y="209"/>
                    </a:lnTo>
                    <a:lnTo>
                      <a:pt x="294" y="201"/>
                    </a:lnTo>
                    <a:lnTo>
                      <a:pt x="292" y="197"/>
                    </a:lnTo>
                    <a:lnTo>
                      <a:pt x="290" y="193"/>
                    </a:lnTo>
                    <a:lnTo>
                      <a:pt x="286" y="190"/>
                    </a:lnTo>
                    <a:lnTo>
                      <a:pt x="284" y="186"/>
                    </a:lnTo>
                    <a:lnTo>
                      <a:pt x="282" y="180"/>
                    </a:lnTo>
                    <a:lnTo>
                      <a:pt x="278" y="170"/>
                    </a:lnTo>
                    <a:lnTo>
                      <a:pt x="275" y="165"/>
                    </a:lnTo>
                    <a:lnTo>
                      <a:pt x="271" y="161"/>
                    </a:lnTo>
                    <a:lnTo>
                      <a:pt x="269" y="157"/>
                    </a:lnTo>
                    <a:lnTo>
                      <a:pt x="267" y="157"/>
                    </a:lnTo>
                    <a:lnTo>
                      <a:pt x="265" y="157"/>
                    </a:lnTo>
                    <a:lnTo>
                      <a:pt x="263" y="159"/>
                    </a:lnTo>
                    <a:lnTo>
                      <a:pt x="259" y="161"/>
                    </a:lnTo>
                    <a:lnTo>
                      <a:pt x="257" y="161"/>
                    </a:lnTo>
                    <a:lnTo>
                      <a:pt x="254" y="161"/>
                    </a:lnTo>
                    <a:lnTo>
                      <a:pt x="250" y="161"/>
                    </a:lnTo>
                    <a:lnTo>
                      <a:pt x="246" y="157"/>
                    </a:lnTo>
                    <a:lnTo>
                      <a:pt x="242" y="155"/>
                    </a:lnTo>
                    <a:lnTo>
                      <a:pt x="240" y="153"/>
                    </a:lnTo>
                    <a:lnTo>
                      <a:pt x="234" y="153"/>
                    </a:lnTo>
                    <a:lnTo>
                      <a:pt x="229" y="151"/>
                    </a:lnTo>
                    <a:lnTo>
                      <a:pt x="223" y="151"/>
                    </a:lnTo>
                    <a:lnTo>
                      <a:pt x="221" y="151"/>
                    </a:lnTo>
                    <a:lnTo>
                      <a:pt x="215" y="153"/>
                    </a:lnTo>
                    <a:lnTo>
                      <a:pt x="213" y="151"/>
                    </a:lnTo>
                    <a:lnTo>
                      <a:pt x="211" y="151"/>
                    </a:lnTo>
                    <a:lnTo>
                      <a:pt x="209" y="147"/>
                    </a:lnTo>
                    <a:lnTo>
                      <a:pt x="206" y="142"/>
                    </a:lnTo>
                    <a:lnTo>
                      <a:pt x="202" y="140"/>
                    </a:lnTo>
                    <a:lnTo>
                      <a:pt x="200" y="138"/>
                    </a:lnTo>
                    <a:lnTo>
                      <a:pt x="196" y="136"/>
                    </a:lnTo>
                    <a:lnTo>
                      <a:pt x="190" y="136"/>
                    </a:lnTo>
                    <a:lnTo>
                      <a:pt x="186" y="136"/>
                    </a:lnTo>
                    <a:lnTo>
                      <a:pt x="184" y="134"/>
                    </a:lnTo>
                    <a:lnTo>
                      <a:pt x="181" y="130"/>
                    </a:lnTo>
                    <a:lnTo>
                      <a:pt x="177" y="128"/>
                    </a:lnTo>
                    <a:lnTo>
                      <a:pt x="175" y="126"/>
                    </a:lnTo>
                    <a:lnTo>
                      <a:pt x="173" y="128"/>
                    </a:lnTo>
                    <a:lnTo>
                      <a:pt x="169" y="130"/>
                    </a:lnTo>
                    <a:lnTo>
                      <a:pt x="167" y="132"/>
                    </a:lnTo>
                    <a:lnTo>
                      <a:pt x="163" y="136"/>
                    </a:lnTo>
                    <a:lnTo>
                      <a:pt x="160" y="138"/>
                    </a:lnTo>
                    <a:lnTo>
                      <a:pt x="150" y="140"/>
                    </a:lnTo>
                    <a:lnTo>
                      <a:pt x="142" y="144"/>
                    </a:lnTo>
                    <a:lnTo>
                      <a:pt x="138" y="145"/>
                    </a:lnTo>
                    <a:lnTo>
                      <a:pt x="136" y="147"/>
                    </a:lnTo>
                    <a:lnTo>
                      <a:pt x="135" y="151"/>
                    </a:lnTo>
                    <a:lnTo>
                      <a:pt x="131" y="155"/>
                    </a:lnTo>
                    <a:lnTo>
                      <a:pt x="129" y="159"/>
                    </a:lnTo>
                    <a:lnTo>
                      <a:pt x="127" y="163"/>
                    </a:lnTo>
                    <a:lnTo>
                      <a:pt x="127" y="165"/>
                    </a:lnTo>
                    <a:lnTo>
                      <a:pt x="127" y="169"/>
                    </a:lnTo>
                    <a:lnTo>
                      <a:pt x="131" y="176"/>
                    </a:lnTo>
                    <a:lnTo>
                      <a:pt x="135" y="182"/>
                    </a:lnTo>
                    <a:lnTo>
                      <a:pt x="138" y="184"/>
                    </a:lnTo>
                    <a:lnTo>
                      <a:pt x="146" y="186"/>
                    </a:lnTo>
                    <a:lnTo>
                      <a:pt x="160" y="190"/>
                    </a:lnTo>
                    <a:lnTo>
                      <a:pt x="163" y="192"/>
                    </a:lnTo>
                    <a:lnTo>
                      <a:pt x="165" y="193"/>
                    </a:lnTo>
                    <a:lnTo>
                      <a:pt x="167" y="195"/>
                    </a:lnTo>
                    <a:lnTo>
                      <a:pt x="167" y="201"/>
                    </a:lnTo>
                    <a:lnTo>
                      <a:pt x="169" y="203"/>
                    </a:lnTo>
                    <a:lnTo>
                      <a:pt x="171" y="205"/>
                    </a:lnTo>
                    <a:lnTo>
                      <a:pt x="173" y="209"/>
                    </a:lnTo>
                    <a:lnTo>
                      <a:pt x="173" y="213"/>
                    </a:lnTo>
                    <a:lnTo>
                      <a:pt x="173" y="216"/>
                    </a:lnTo>
                    <a:lnTo>
                      <a:pt x="173" y="220"/>
                    </a:lnTo>
                    <a:lnTo>
                      <a:pt x="173" y="224"/>
                    </a:lnTo>
                    <a:lnTo>
                      <a:pt x="173" y="228"/>
                    </a:lnTo>
                    <a:lnTo>
                      <a:pt x="171" y="234"/>
                    </a:lnTo>
                    <a:lnTo>
                      <a:pt x="169" y="236"/>
                    </a:lnTo>
                    <a:lnTo>
                      <a:pt x="165" y="238"/>
                    </a:lnTo>
                    <a:lnTo>
                      <a:pt x="160" y="240"/>
                    </a:lnTo>
                    <a:lnTo>
                      <a:pt x="156" y="241"/>
                    </a:lnTo>
                    <a:lnTo>
                      <a:pt x="152" y="243"/>
                    </a:lnTo>
                    <a:lnTo>
                      <a:pt x="148" y="247"/>
                    </a:lnTo>
                    <a:lnTo>
                      <a:pt x="148" y="251"/>
                    </a:lnTo>
                    <a:lnTo>
                      <a:pt x="146" y="257"/>
                    </a:lnTo>
                    <a:lnTo>
                      <a:pt x="146" y="259"/>
                    </a:lnTo>
                    <a:lnTo>
                      <a:pt x="142" y="261"/>
                    </a:lnTo>
                    <a:lnTo>
                      <a:pt x="140" y="261"/>
                    </a:lnTo>
                    <a:lnTo>
                      <a:pt x="136" y="261"/>
                    </a:lnTo>
                    <a:lnTo>
                      <a:pt x="133" y="261"/>
                    </a:lnTo>
                    <a:lnTo>
                      <a:pt x="121" y="257"/>
                    </a:lnTo>
                    <a:lnTo>
                      <a:pt x="117" y="257"/>
                    </a:lnTo>
                    <a:lnTo>
                      <a:pt x="110" y="257"/>
                    </a:lnTo>
                    <a:lnTo>
                      <a:pt x="104" y="259"/>
                    </a:lnTo>
                    <a:lnTo>
                      <a:pt x="100" y="263"/>
                    </a:lnTo>
                    <a:lnTo>
                      <a:pt x="94" y="268"/>
                    </a:lnTo>
                    <a:lnTo>
                      <a:pt x="92" y="272"/>
                    </a:lnTo>
                    <a:lnTo>
                      <a:pt x="92" y="280"/>
                    </a:lnTo>
                    <a:lnTo>
                      <a:pt x="92" y="284"/>
                    </a:lnTo>
                    <a:lnTo>
                      <a:pt x="90" y="289"/>
                    </a:lnTo>
                    <a:lnTo>
                      <a:pt x="89" y="297"/>
                    </a:lnTo>
                    <a:lnTo>
                      <a:pt x="89" y="301"/>
                    </a:lnTo>
                    <a:lnTo>
                      <a:pt x="79" y="316"/>
                    </a:lnTo>
                    <a:lnTo>
                      <a:pt x="75" y="328"/>
                    </a:lnTo>
                    <a:lnTo>
                      <a:pt x="73" y="334"/>
                    </a:lnTo>
                    <a:lnTo>
                      <a:pt x="71" y="339"/>
                    </a:lnTo>
                    <a:lnTo>
                      <a:pt x="71" y="345"/>
                    </a:lnTo>
                    <a:lnTo>
                      <a:pt x="69" y="349"/>
                    </a:lnTo>
                    <a:lnTo>
                      <a:pt x="67" y="351"/>
                    </a:lnTo>
                    <a:lnTo>
                      <a:pt x="64" y="353"/>
                    </a:lnTo>
                    <a:lnTo>
                      <a:pt x="58" y="355"/>
                    </a:lnTo>
                    <a:lnTo>
                      <a:pt x="42" y="358"/>
                    </a:lnTo>
                    <a:lnTo>
                      <a:pt x="37" y="358"/>
                    </a:lnTo>
                    <a:lnTo>
                      <a:pt x="31" y="358"/>
                    </a:lnTo>
                    <a:lnTo>
                      <a:pt x="25" y="358"/>
                    </a:lnTo>
                    <a:lnTo>
                      <a:pt x="21" y="358"/>
                    </a:lnTo>
                    <a:lnTo>
                      <a:pt x="16" y="358"/>
                    </a:lnTo>
                    <a:lnTo>
                      <a:pt x="12" y="360"/>
                    </a:lnTo>
                    <a:lnTo>
                      <a:pt x="8" y="364"/>
                    </a:lnTo>
                    <a:lnTo>
                      <a:pt x="2" y="370"/>
                    </a:lnTo>
                    <a:lnTo>
                      <a:pt x="0" y="374"/>
                    </a:lnTo>
                    <a:lnTo>
                      <a:pt x="0" y="378"/>
                    </a:lnTo>
                    <a:lnTo>
                      <a:pt x="0" y="381"/>
                    </a:lnTo>
                    <a:lnTo>
                      <a:pt x="0" y="383"/>
                    </a:lnTo>
                    <a:lnTo>
                      <a:pt x="4" y="387"/>
                    </a:lnTo>
                    <a:lnTo>
                      <a:pt x="10" y="387"/>
                    </a:lnTo>
                    <a:lnTo>
                      <a:pt x="16" y="387"/>
                    </a:lnTo>
                    <a:lnTo>
                      <a:pt x="19" y="387"/>
                    </a:lnTo>
                    <a:lnTo>
                      <a:pt x="27" y="391"/>
                    </a:lnTo>
                    <a:lnTo>
                      <a:pt x="33" y="395"/>
                    </a:lnTo>
                    <a:lnTo>
                      <a:pt x="37" y="399"/>
                    </a:lnTo>
                    <a:lnTo>
                      <a:pt x="52" y="403"/>
                    </a:lnTo>
                    <a:lnTo>
                      <a:pt x="77" y="406"/>
                    </a:lnTo>
                    <a:lnTo>
                      <a:pt x="89" y="406"/>
                    </a:lnTo>
                    <a:lnTo>
                      <a:pt x="90" y="406"/>
                    </a:lnTo>
                    <a:lnTo>
                      <a:pt x="96" y="408"/>
                    </a:lnTo>
                    <a:lnTo>
                      <a:pt x="102" y="408"/>
                    </a:lnTo>
                    <a:lnTo>
                      <a:pt x="106" y="410"/>
                    </a:lnTo>
                    <a:lnTo>
                      <a:pt x="108" y="414"/>
                    </a:lnTo>
                    <a:lnTo>
                      <a:pt x="110" y="416"/>
                    </a:lnTo>
                    <a:lnTo>
                      <a:pt x="112" y="422"/>
                    </a:lnTo>
                    <a:lnTo>
                      <a:pt x="115" y="424"/>
                    </a:lnTo>
                    <a:lnTo>
                      <a:pt x="121" y="431"/>
                    </a:lnTo>
                    <a:lnTo>
                      <a:pt x="123" y="435"/>
                    </a:lnTo>
                    <a:lnTo>
                      <a:pt x="125" y="437"/>
                    </a:lnTo>
                    <a:lnTo>
                      <a:pt x="131" y="439"/>
                    </a:lnTo>
                    <a:lnTo>
                      <a:pt x="135" y="443"/>
                    </a:lnTo>
                    <a:lnTo>
                      <a:pt x="136" y="445"/>
                    </a:lnTo>
                    <a:lnTo>
                      <a:pt x="138" y="449"/>
                    </a:lnTo>
                    <a:lnTo>
                      <a:pt x="140" y="452"/>
                    </a:lnTo>
                    <a:lnTo>
                      <a:pt x="140" y="456"/>
                    </a:lnTo>
                    <a:lnTo>
                      <a:pt x="140" y="458"/>
                    </a:lnTo>
                    <a:lnTo>
                      <a:pt x="138" y="462"/>
                    </a:lnTo>
                    <a:lnTo>
                      <a:pt x="136" y="464"/>
                    </a:lnTo>
                    <a:lnTo>
                      <a:pt x="135" y="466"/>
                    </a:lnTo>
                    <a:lnTo>
                      <a:pt x="135" y="468"/>
                    </a:lnTo>
                    <a:lnTo>
                      <a:pt x="136" y="472"/>
                    </a:lnTo>
                    <a:lnTo>
                      <a:pt x="148" y="483"/>
                    </a:lnTo>
                    <a:lnTo>
                      <a:pt x="152" y="487"/>
                    </a:lnTo>
                    <a:lnTo>
                      <a:pt x="154" y="495"/>
                    </a:lnTo>
                    <a:lnTo>
                      <a:pt x="161" y="506"/>
                    </a:lnTo>
                    <a:lnTo>
                      <a:pt x="163" y="510"/>
                    </a:lnTo>
                    <a:lnTo>
                      <a:pt x="165" y="512"/>
                    </a:lnTo>
                    <a:lnTo>
                      <a:pt x="169" y="510"/>
                    </a:lnTo>
                    <a:lnTo>
                      <a:pt x="183" y="506"/>
                    </a:lnTo>
                    <a:lnTo>
                      <a:pt x="190" y="504"/>
                    </a:lnTo>
                    <a:lnTo>
                      <a:pt x="196" y="504"/>
                    </a:lnTo>
                    <a:lnTo>
                      <a:pt x="200" y="502"/>
                    </a:lnTo>
                    <a:lnTo>
                      <a:pt x="202" y="500"/>
                    </a:lnTo>
                    <a:lnTo>
                      <a:pt x="206" y="497"/>
                    </a:lnTo>
                    <a:lnTo>
                      <a:pt x="207" y="497"/>
                    </a:lnTo>
                    <a:lnTo>
                      <a:pt x="211" y="497"/>
                    </a:lnTo>
                    <a:lnTo>
                      <a:pt x="215" y="499"/>
                    </a:lnTo>
                    <a:lnTo>
                      <a:pt x="219" y="502"/>
                    </a:lnTo>
                    <a:lnTo>
                      <a:pt x="221" y="508"/>
                    </a:lnTo>
                    <a:lnTo>
                      <a:pt x="223" y="516"/>
                    </a:lnTo>
                    <a:lnTo>
                      <a:pt x="223" y="520"/>
                    </a:lnTo>
                    <a:lnTo>
                      <a:pt x="219" y="523"/>
                    </a:lnTo>
                    <a:lnTo>
                      <a:pt x="206" y="535"/>
                    </a:lnTo>
                    <a:lnTo>
                      <a:pt x="204" y="537"/>
                    </a:lnTo>
                    <a:lnTo>
                      <a:pt x="204" y="541"/>
                    </a:lnTo>
                    <a:lnTo>
                      <a:pt x="204" y="543"/>
                    </a:lnTo>
                    <a:lnTo>
                      <a:pt x="206" y="548"/>
                    </a:lnTo>
                    <a:lnTo>
                      <a:pt x="211" y="560"/>
                    </a:lnTo>
                    <a:lnTo>
                      <a:pt x="217" y="568"/>
                    </a:lnTo>
                    <a:lnTo>
                      <a:pt x="225" y="575"/>
                    </a:lnTo>
                    <a:lnTo>
                      <a:pt x="229" y="579"/>
                    </a:lnTo>
                    <a:lnTo>
                      <a:pt x="231" y="583"/>
                    </a:lnTo>
                    <a:lnTo>
                      <a:pt x="232" y="583"/>
                    </a:lnTo>
                    <a:lnTo>
                      <a:pt x="234" y="587"/>
                    </a:lnTo>
                    <a:lnTo>
                      <a:pt x="240" y="593"/>
                    </a:lnTo>
                    <a:lnTo>
                      <a:pt x="244" y="594"/>
                    </a:lnTo>
                    <a:lnTo>
                      <a:pt x="248" y="596"/>
                    </a:lnTo>
                    <a:lnTo>
                      <a:pt x="254" y="596"/>
                    </a:lnTo>
                    <a:lnTo>
                      <a:pt x="259" y="593"/>
                    </a:lnTo>
                    <a:lnTo>
                      <a:pt x="265" y="591"/>
                    </a:lnTo>
                    <a:lnTo>
                      <a:pt x="267" y="593"/>
                    </a:lnTo>
                    <a:lnTo>
                      <a:pt x="271" y="594"/>
                    </a:lnTo>
                    <a:lnTo>
                      <a:pt x="275" y="598"/>
                    </a:lnTo>
                    <a:lnTo>
                      <a:pt x="280" y="606"/>
                    </a:lnTo>
                    <a:lnTo>
                      <a:pt x="282" y="610"/>
                    </a:lnTo>
                    <a:lnTo>
                      <a:pt x="282" y="621"/>
                    </a:lnTo>
                    <a:lnTo>
                      <a:pt x="282" y="631"/>
                    </a:lnTo>
                    <a:lnTo>
                      <a:pt x="282" y="637"/>
                    </a:lnTo>
                    <a:lnTo>
                      <a:pt x="284" y="639"/>
                    </a:lnTo>
                    <a:lnTo>
                      <a:pt x="286" y="642"/>
                    </a:lnTo>
                    <a:lnTo>
                      <a:pt x="290" y="644"/>
                    </a:lnTo>
                    <a:lnTo>
                      <a:pt x="294" y="646"/>
                    </a:lnTo>
                    <a:lnTo>
                      <a:pt x="302" y="650"/>
                    </a:lnTo>
                    <a:lnTo>
                      <a:pt x="311" y="652"/>
                    </a:lnTo>
                    <a:lnTo>
                      <a:pt x="315" y="652"/>
                    </a:lnTo>
                    <a:lnTo>
                      <a:pt x="317" y="654"/>
                    </a:lnTo>
                    <a:lnTo>
                      <a:pt x="317" y="654"/>
                    </a:lnTo>
                    <a:lnTo>
                      <a:pt x="321" y="654"/>
                    </a:lnTo>
                    <a:lnTo>
                      <a:pt x="332" y="652"/>
                    </a:lnTo>
                    <a:lnTo>
                      <a:pt x="336" y="654"/>
                    </a:lnTo>
                    <a:lnTo>
                      <a:pt x="342" y="656"/>
                    </a:lnTo>
                    <a:lnTo>
                      <a:pt x="355" y="665"/>
                    </a:lnTo>
                    <a:lnTo>
                      <a:pt x="359" y="669"/>
                    </a:lnTo>
                    <a:lnTo>
                      <a:pt x="363" y="679"/>
                    </a:lnTo>
                    <a:lnTo>
                      <a:pt x="367" y="688"/>
                    </a:lnTo>
                    <a:lnTo>
                      <a:pt x="369" y="692"/>
                    </a:lnTo>
                    <a:lnTo>
                      <a:pt x="367" y="698"/>
                    </a:lnTo>
                    <a:lnTo>
                      <a:pt x="365" y="710"/>
                    </a:lnTo>
                    <a:lnTo>
                      <a:pt x="365" y="713"/>
                    </a:lnTo>
                    <a:lnTo>
                      <a:pt x="365" y="715"/>
                    </a:lnTo>
                    <a:lnTo>
                      <a:pt x="367" y="719"/>
                    </a:lnTo>
                    <a:lnTo>
                      <a:pt x="369" y="721"/>
                    </a:lnTo>
                    <a:lnTo>
                      <a:pt x="373" y="721"/>
                    </a:lnTo>
                    <a:lnTo>
                      <a:pt x="374" y="719"/>
                    </a:lnTo>
                    <a:lnTo>
                      <a:pt x="378" y="717"/>
                    </a:lnTo>
                    <a:lnTo>
                      <a:pt x="392" y="702"/>
                    </a:lnTo>
                    <a:lnTo>
                      <a:pt x="407" y="688"/>
                    </a:lnTo>
                    <a:lnTo>
                      <a:pt x="413" y="687"/>
                    </a:lnTo>
                    <a:lnTo>
                      <a:pt x="428" y="685"/>
                    </a:lnTo>
                    <a:lnTo>
                      <a:pt x="449" y="679"/>
                    </a:lnTo>
                    <a:lnTo>
                      <a:pt x="457" y="675"/>
                    </a:lnTo>
                    <a:lnTo>
                      <a:pt x="470" y="665"/>
                    </a:lnTo>
                    <a:lnTo>
                      <a:pt x="476" y="656"/>
                    </a:lnTo>
                    <a:lnTo>
                      <a:pt x="484" y="642"/>
                    </a:lnTo>
                    <a:lnTo>
                      <a:pt x="486" y="637"/>
                    </a:lnTo>
                    <a:lnTo>
                      <a:pt x="486" y="629"/>
                    </a:lnTo>
                    <a:lnTo>
                      <a:pt x="486" y="623"/>
                    </a:lnTo>
                    <a:lnTo>
                      <a:pt x="488" y="619"/>
                    </a:lnTo>
                    <a:lnTo>
                      <a:pt x="493" y="616"/>
                    </a:lnTo>
                    <a:lnTo>
                      <a:pt x="501" y="612"/>
                    </a:lnTo>
                    <a:lnTo>
                      <a:pt x="516" y="608"/>
                    </a:lnTo>
                    <a:lnTo>
                      <a:pt x="522" y="606"/>
                    </a:lnTo>
                    <a:lnTo>
                      <a:pt x="528" y="602"/>
                    </a:lnTo>
                    <a:lnTo>
                      <a:pt x="534" y="600"/>
                    </a:lnTo>
                    <a:lnTo>
                      <a:pt x="536" y="600"/>
                    </a:lnTo>
                    <a:lnTo>
                      <a:pt x="541" y="596"/>
                    </a:lnTo>
                    <a:lnTo>
                      <a:pt x="545" y="596"/>
                    </a:lnTo>
                    <a:lnTo>
                      <a:pt x="549" y="596"/>
                    </a:lnTo>
                    <a:lnTo>
                      <a:pt x="555" y="598"/>
                    </a:lnTo>
                    <a:lnTo>
                      <a:pt x="562" y="604"/>
                    </a:lnTo>
                    <a:lnTo>
                      <a:pt x="568" y="610"/>
                    </a:lnTo>
                    <a:lnTo>
                      <a:pt x="570" y="612"/>
                    </a:lnTo>
                    <a:lnTo>
                      <a:pt x="570" y="614"/>
                    </a:lnTo>
                    <a:lnTo>
                      <a:pt x="572" y="619"/>
                    </a:lnTo>
                    <a:lnTo>
                      <a:pt x="574" y="629"/>
                    </a:lnTo>
                    <a:lnTo>
                      <a:pt x="574" y="635"/>
                    </a:lnTo>
                    <a:lnTo>
                      <a:pt x="572" y="639"/>
                    </a:lnTo>
                    <a:lnTo>
                      <a:pt x="572" y="641"/>
                    </a:lnTo>
                    <a:lnTo>
                      <a:pt x="568" y="642"/>
                    </a:lnTo>
                    <a:lnTo>
                      <a:pt x="566" y="644"/>
                    </a:lnTo>
                    <a:lnTo>
                      <a:pt x="564" y="650"/>
                    </a:lnTo>
                    <a:lnTo>
                      <a:pt x="566" y="662"/>
                    </a:lnTo>
                    <a:lnTo>
                      <a:pt x="566" y="667"/>
                    </a:lnTo>
                    <a:lnTo>
                      <a:pt x="566" y="671"/>
                    </a:lnTo>
                    <a:lnTo>
                      <a:pt x="562" y="683"/>
                    </a:lnTo>
                    <a:lnTo>
                      <a:pt x="559" y="696"/>
                    </a:lnTo>
                    <a:lnTo>
                      <a:pt x="557" y="710"/>
                    </a:lnTo>
                    <a:lnTo>
                      <a:pt x="557" y="713"/>
                    </a:lnTo>
                    <a:lnTo>
                      <a:pt x="557" y="715"/>
                    </a:lnTo>
                    <a:lnTo>
                      <a:pt x="559" y="721"/>
                    </a:lnTo>
                    <a:lnTo>
                      <a:pt x="562" y="725"/>
                    </a:lnTo>
                    <a:lnTo>
                      <a:pt x="570" y="731"/>
                    </a:lnTo>
                    <a:lnTo>
                      <a:pt x="576" y="736"/>
                    </a:lnTo>
                    <a:lnTo>
                      <a:pt x="582" y="746"/>
                    </a:lnTo>
                    <a:lnTo>
                      <a:pt x="591" y="759"/>
                    </a:lnTo>
                    <a:lnTo>
                      <a:pt x="591" y="763"/>
                    </a:lnTo>
                    <a:lnTo>
                      <a:pt x="593" y="771"/>
                    </a:lnTo>
                    <a:lnTo>
                      <a:pt x="593" y="777"/>
                    </a:lnTo>
                    <a:lnTo>
                      <a:pt x="593" y="782"/>
                    </a:lnTo>
                    <a:lnTo>
                      <a:pt x="595" y="786"/>
                    </a:lnTo>
                    <a:lnTo>
                      <a:pt x="603" y="792"/>
                    </a:lnTo>
                    <a:lnTo>
                      <a:pt x="609" y="796"/>
                    </a:lnTo>
                    <a:lnTo>
                      <a:pt x="610" y="798"/>
                    </a:lnTo>
                    <a:lnTo>
                      <a:pt x="610" y="802"/>
                    </a:lnTo>
                    <a:lnTo>
                      <a:pt x="610" y="806"/>
                    </a:lnTo>
                    <a:lnTo>
                      <a:pt x="609" y="809"/>
                    </a:lnTo>
                    <a:lnTo>
                      <a:pt x="607" y="823"/>
                    </a:lnTo>
                    <a:lnTo>
                      <a:pt x="607" y="825"/>
                    </a:lnTo>
                    <a:lnTo>
                      <a:pt x="607" y="830"/>
                    </a:lnTo>
                    <a:lnTo>
                      <a:pt x="610" y="842"/>
                    </a:lnTo>
                    <a:lnTo>
                      <a:pt x="614" y="852"/>
                    </a:lnTo>
                    <a:lnTo>
                      <a:pt x="616" y="853"/>
                    </a:lnTo>
                    <a:lnTo>
                      <a:pt x="618" y="855"/>
                    </a:lnTo>
                    <a:lnTo>
                      <a:pt x="622" y="857"/>
                    </a:lnTo>
                    <a:lnTo>
                      <a:pt x="624" y="857"/>
                    </a:lnTo>
                    <a:lnTo>
                      <a:pt x="626" y="859"/>
                    </a:lnTo>
                    <a:lnTo>
                      <a:pt x="626" y="861"/>
                    </a:lnTo>
                    <a:lnTo>
                      <a:pt x="624" y="869"/>
                    </a:lnTo>
                    <a:lnTo>
                      <a:pt x="626" y="873"/>
                    </a:lnTo>
                    <a:lnTo>
                      <a:pt x="628" y="877"/>
                    </a:lnTo>
                    <a:lnTo>
                      <a:pt x="632" y="882"/>
                    </a:lnTo>
                    <a:lnTo>
                      <a:pt x="633" y="884"/>
                    </a:lnTo>
                    <a:lnTo>
                      <a:pt x="633" y="886"/>
                    </a:lnTo>
                    <a:lnTo>
                      <a:pt x="633" y="898"/>
                    </a:lnTo>
                    <a:lnTo>
                      <a:pt x="632" y="905"/>
                    </a:lnTo>
                    <a:lnTo>
                      <a:pt x="633" y="911"/>
                    </a:lnTo>
                    <a:lnTo>
                      <a:pt x="637" y="919"/>
                    </a:lnTo>
                    <a:lnTo>
                      <a:pt x="643" y="924"/>
                    </a:lnTo>
                    <a:lnTo>
                      <a:pt x="653" y="932"/>
                    </a:lnTo>
                    <a:lnTo>
                      <a:pt x="657" y="934"/>
                    </a:lnTo>
                    <a:lnTo>
                      <a:pt x="660" y="938"/>
                    </a:lnTo>
                    <a:lnTo>
                      <a:pt x="664" y="947"/>
                    </a:lnTo>
                    <a:lnTo>
                      <a:pt x="664" y="951"/>
                    </a:lnTo>
                    <a:lnTo>
                      <a:pt x="664" y="953"/>
                    </a:lnTo>
                    <a:lnTo>
                      <a:pt x="660" y="957"/>
                    </a:lnTo>
                    <a:lnTo>
                      <a:pt x="660" y="963"/>
                    </a:lnTo>
                    <a:lnTo>
                      <a:pt x="662" y="965"/>
                    </a:lnTo>
                    <a:lnTo>
                      <a:pt x="666" y="974"/>
                    </a:lnTo>
                    <a:lnTo>
                      <a:pt x="666" y="978"/>
                    </a:lnTo>
                    <a:lnTo>
                      <a:pt x="666" y="986"/>
                    </a:lnTo>
                    <a:lnTo>
                      <a:pt x="664" y="990"/>
                    </a:lnTo>
                    <a:lnTo>
                      <a:pt x="664" y="1003"/>
                    </a:lnTo>
                    <a:lnTo>
                      <a:pt x="664" y="1007"/>
                    </a:lnTo>
                    <a:lnTo>
                      <a:pt x="664" y="1018"/>
                    </a:lnTo>
                    <a:lnTo>
                      <a:pt x="666" y="1030"/>
                    </a:lnTo>
                    <a:lnTo>
                      <a:pt x="672" y="1042"/>
                    </a:lnTo>
                    <a:lnTo>
                      <a:pt x="674" y="1045"/>
                    </a:lnTo>
                    <a:lnTo>
                      <a:pt x="678" y="1047"/>
                    </a:lnTo>
                    <a:lnTo>
                      <a:pt x="683" y="1049"/>
                    </a:lnTo>
                    <a:lnTo>
                      <a:pt x="687" y="1049"/>
                    </a:lnTo>
                    <a:lnTo>
                      <a:pt x="689" y="1047"/>
                    </a:lnTo>
                    <a:lnTo>
                      <a:pt x="691" y="1045"/>
                    </a:lnTo>
                    <a:lnTo>
                      <a:pt x="695" y="1042"/>
                    </a:lnTo>
                    <a:lnTo>
                      <a:pt x="697" y="1042"/>
                    </a:lnTo>
                    <a:lnTo>
                      <a:pt x="699" y="1042"/>
                    </a:lnTo>
                    <a:lnTo>
                      <a:pt x="701" y="1042"/>
                    </a:lnTo>
                    <a:lnTo>
                      <a:pt x="703" y="1043"/>
                    </a:lnTo>
                    <a:lnTo>
                      <a:pt x="704" y="1047"/>
                    </a:lnTo>
                    <a:lnTo>
                      <a:pt x="706" y="1051"/>
                    </a:lnTo>
                    <a:lnTo>
                      <a:pt x="708" y="1051"/>
                    </a:lnTo>
                    <a:lnTo>
                      <a:pt x="710" y="1053"/>
                    </a:lnTo>
                    <a:lnTo>
                      <a:pt x="712" y="1051"/>
                    </a:lnTo>
                    <a:lnTo>
                      <a:pt x="716" y="1051"/>
                    </a:lnTo>
                    <a:lnTo>
                      <a:pt x="718" y="1051"/>
                    </a:lnTo>
                    <a:lnTo>
                      <a:pt x="720" y="1051"/>
                    </a:lnTo>
                    <a:lnTo>
                      <a:pt x="720" y="1053"/>
                    </a:lnTo>
                    <a:lnTo>
                      <a:pt x="722" y="1063"/>
                    </a:lnTo>
                    <a:lnTo>
                      <a:pt x="722" y="1066"/>
                    </a:lnTo>
                    <a:lnTo>
                      <a:pt x="722" y="1068"/>
                    </a:lnTo>
                    <a:lnTo>
                      <a:pt x="722" y="1072"/>
                    </a:lnTo>
                    <a:lnTo>
                      <a:pt x="718" y="1074"/>
                    </a:lnTo>
                    <a:lnTo>
                      <a:pt x="716" y="1076"/>
                    </a:lnTo>
                    <a:lnTo>
                      <a:pt x="712" y="1076"/>
                    </a:lnTo>
                    <a:lnTo>
                      <a:pt x="710" y="1078"/>
                    </a:lnTo>
                    <a:lnTo>
                      <a:pt x="710" y="1078"/>
                    </a:lnTo>
                    <a:lnTo>
                      <a:pt x="708" y="1082"/>
                    </a:lnTo>
                    <a:lnTo>
                      <a:pt x="708" y="1088"/>
                    </a:lnTo>
                    <a:lnTo>
                      <a:pt x="710" y="1093"/>
                    </a:lnTo>
                    <a:lnTo>
                      <a:pt x="714" y="1097"/>
                    </a:lnTo>
                    <a:lnTo>
                      <a:pt x="716" y="1101"/>
                    </a:lnTo>
                    <a:lnTo>
                      <a:pt x="722" y="1107"/>
                    </a:lnTo>
                    <a:lnTo>
                      <a:pt x="726" y="1111"/>
                    </a:lnTo>
                    <a:lnTo>
                      <a:pt x="728" y="1111"/>
                    </a:lnTo>
                    <a:lnTo>
                      <a:pt x="729" y="1111"/>
                    </a:lnTo>
                    <a:lnTo>
                      <a:pt x="735" y="1111"/>
                    </a:lnTo>
                    <a:lnTo>
                      <a:pt x="737" y="1111"/>
                    </a:lnTo>
                    <a:lnTo>
                      <a:pt x="741" y="1109"/>
                    </a:lnTo>
                    <a:lnTo>
                      <a:pt x="747" y="1107"/>
                    </a:lnTo>
                    <a:lnTo>
                      <a:pt x="751" y="1103"/>
                    </a:lnTo>
                    <a:lnTo>
                      <a:pt x="760" y="1099"/>
                    </a:lnTo>
                    <a:lnTo>
                      <a:pt x="764" y="1099"/>
                    </a:lnTo>
                    <a:lnTo>
                      <a:pt x="770" y="1099"/>
                    </a:lnTo>
                    <a:lnTo>
                      <a:pt x="772" y="1101"/>
                    </a:lnTo>
                    <a:lnTo>
                      <a:pt x="775" y="1103"/>
                    </a:lnTo>
                    <a:lnTo>
                      <a:pt x="777" y="1107"/>
                    </a:lnTo>
                    <a:lnTo>
                      <a:pt x="779" y="1113"/>
                    </a:lnTo>
                    <a:lnTo>
                      <a:pt x="781" y="1114"/>
                    </a:lnTo>
                    <a:lnTo>
                      <a:pt x="783" y="1114"/>
                    </a:lnTo>
                    <a:lnTo>
                      <a:pt x="787" y="1118"/>
                    </a:lnTo>
                    <a:lnTo>
                      <a:pt x="793" y="1118"/>
                    </a:lnTo>
                    <a:lnTo>
                      <a:pt x="795" y="1118"/>
                    </a:lnTo>
                    <a:lnTo>
                      <a:pt x="799" y="1116"/>
                    </a:lnTo>
                    <a:lnTo>
                      <a:pt x="802" y="1116"/>
                    </a:lnTo>
                    <a:lnTo>
                      <a:pt x="808" y="1116"/>
                    </a:lnTo>
                    <a:lnTo>
                      <a:pt x="812" y="1114"/>
                    </a:lnTo>
                    <a:lnTo>
                      <a:pt x="814" y="1113"/>
                    </a:lnTo>
                    <a:lnTo>
                      <a:pt x="820" y="1099"/>
                    </a:lnTo>
                    <a:lnTo>
                      <a:pt x="822" y="1091"/>
                    </a:lnTo>
                    <a:lnTo>
                      <a:pt x="823" y="1078"/>
                    </a:lnTo>
                    <a:lnTo>
                      <a:pt x="823" y="1072"/>
                    </a:lnTo>
                    <a:lnTo>
                      <a:pt x="827" y="1068"/>
                    </a:lnTo>
                    <a:lnTo>
                      <a:pt x="835" y="1061"/>
                    </a:lnTo>
                    <a:lnTo>
                      <a:pt x="837" y="1061"/>
                    </a:lnTo>
                    <a:lnTo>
                      <a:pt x="841" y="1057"/>
                    </a:lnTo>
                    <a:lnTo>
                      <a:pt x="843" y="1057"/>
                    </a:lnTo>
                    <a:lnTo>
                      <a:pt x="845" y="1057"/>
                    </a:lnTo>
                    <a:lnTo>
                      <a:pt x="846" y="1059"/>
                    </a:lnTo>
                    <a:lnTo>
                      <a:pt x="848" y="1061"/>
                    </a:lnTo>
                    <a:lnTo>
                      <a:pt x="854" y="1063"/>
                    </a:lnTo>
                    <a:lnTo>
                      <a:pt x="858" y="1065"/>
                    </a:lnTo>
                    <a:lnTo>
                      <a:pt x="862" y="1068"/>
                    </a:lnTo>
                    <a:lnTo>
                      <a:pt x="866" y="1070"/>
                    </a:lnTo>
                    <a:lnTo>
                      <a:pt x="868" y="1072"/>
                    </a:lnTo>
                    <a:lnTo>
                      <a:pt x="868" y="1076"/>
                    </a:lnTo>
                    <a:lnTo>
                      <a:pt x="868" y="1080"/>
                    </a:lnTo>
                    <a:lnTo>
                      <a:pt x="868" y="1084"/>
                    </a:lnTo>
                    <a:lnTo>
                      <a:pt x="870" y="1088"/>
                    </a:lnTo>
                    <a:lnTo>
                      <a:pt x="871" y="1089"/>
                    </a:lnTo>
                    <a:lnTo>
                      <a:pt x="871" y="1091"/>
                    </a:lnTo>
                    <a:lnTo>
                      <a:pt x="875" y="1091"/>
                    </a:lnTo>
                    <a:lnTo>
                      <a:pt x="877" y="1093"/>
                    </a:lnTo>
                    <a:lnTo>
                      <a:pt x="879" y="1093"/>
                    </a:lnTo>
                    <a:lnTo>
                      <a:pt x="879" y="1095"/>
                    </a:lnTo>
                    <a:lnTo>
                      <a:pt x="881" y="1099"/>
                    </a:lnTo>
                    <a:lnTo>
                      <a:pt x="879" y="1105"/>
                    </a:lnTo>
                    <a:lnTo>
                      <a:pt x="877" y="1111"/>
                    </a:lnTo>
                    <a:lnTo>
                      <a:pt x="877" y="1114"/>
                    </a:lnTo>
                    <a:lnTo>
                      <a:pt x="877" y="1114"/>
                    </a:lnTo>
                    <a:lnTo>
                      <a:pt x="879" y="1116"/>
                    </a:lnTo>
                    <a:lnTo>
                      <a:pt x="881" y="1118"/>
                    </a:lnTo>
                    <a:lnTo>
                      <a:pt x="887" y="1122"/>
                    </a:lnTo>
                    <a:lnTo>
                      <a:pt x="889" y="1124"/>
                    </a:lnTo>
                    <a:lnTo>
                      <a:pt x="891" y="1128"/>
                    </a:lnTo>
                    <a:lnTo>
                      <a:pt x="891" y="1130"/>
                    </a:lnTo>
                    <a:lnTo>
                      <a:pt x="891" y="1134"/>
                    </a:lnTo>
                    <a:lnTo>
                      <a:pt x="889" y="1136"/>
                    </a:lnTo>
                    <a:lnTo>
                      <a:pt x="889" y="1137"/>
                    </a:lnTo>
                    <a:lnTo>
                      <a:pt x="889" y="1139"/>
                    </a:lnTo>
                    <a:lnTo>
                      <a:pt x="891" y="1139"/>
                    </a:lnTo>
                    <a:lnTo>
                      <a:pt x="893" y="1143"/>
                    </a:lnTo>
                    <a:lnTo>
                      <a:pt x="896" y="1143"/>
                    </a:lnTo>
                    <a:lnTo>
                      <a:pt x="902" y="1145"/>
                    </a:lnTo>
                    <a:lnTo>
                      <a:pt x="908" y="1141"/>
                    </a:lnTo>
                    <a:lnTo>
                      <a:pt x="912" y="1139"/>
                    </a:lnTo>
                    <a:lnTo>
                      <a:pt x="916" y="1137"/>
                    </a:lnTo>
                    <a:lnTo>
                      <a:pt x="921" y="1137"/>
                    </a:lnTo>
                    <a:lnTo>
                      <a:pt x="925" y="1139"/>
                    </a:lnTo>
                    <a:lnTo>
                      <a:pt x="927" y="1137"/>
                    </a:lnTo>
                    <a:lnTo>
                      <a:pt x="929" y="1137"/>
                    </a:lnTo>
                    <a:lnTo>
                      <a:pt x="937" y="1134"/>
                    </a:lnTo>
                    <a:lnTo>
                      <a:pt x="940" y="1134"/>
                    </a:lnTo>
                    <a:lnTo>
                      <a:pt x="948" y="1132"/>
                    </a:lnTo>
                    <a:lnTo>
                      <a:pt x="950" y="1132"/>
                    </a:lnTo>
                    <a:lnTo>
                      <a:pt x="952" y="1134"/>
                    </a:lnTo>
                    <a:lnTo>
                      <a:pt x="956" y="1136"/>
                    </a:lnTo>
                    <a:lnTo>
                      <a:pt x="962" y="1145"/>
                    </a:lnTo>
                    <a:lnTo>
                      <a:pt x="969" y="1153"/>
                    </a:lnTo>
                    <a:lnTo>
                      <a:pt x="973" y="1155"/>
                    </a:lnTo>
                    <a:lnTo>
                      <a:pt x="977" y="1157"/>
                    </a:lnTo>
                    <a:lnTo>
                      <a:pt x="981" y="1159"/>
                    </a:lnTo>
                    <a:lnTo>
                      <a:pt x="988" y="1159"/>
                    </a:lnTo>
                    <a:lnTo>
                      <a:pt x="994" y="1159"/>
                    </a:lnTo>
                    <a:lnTo>
                      <a:pt x="998" y="1160"/>
                    </a:lnTo>
                    <a:lnTo>
                      <a:pt x="1002" y="1162"/>
                    </a:lnTo>
                    <a:lnTo>
                      <a:pt x="1004" y="1162"/>
                    </a:lnTo>
                    <a:lnTo>
                      <a:pt x="1008" y="1160"/>
                    </a:lnTo>
                    <a:lnTo>
                      <a:pt x="1010" y="1157"/>
                    </a:lnTo>
                    <a:lnTo>
                      <a:pt x="1013" y="1155"/>
                    </a:lnTo>
                    <a:lnTo>
                      <a:pt x="1021" y="1153"/>
                    </a:lnTo>
                    <a:lnTo>
                      <a:pt x="1021" y="1153"/>
                    </a:lnTo>
                    <a:lnTo>
                      <a:pt x="1021" y="1153"/>
                    </a:lnTo>
                  </a:path>
                </a:pathLst>
              </a:custGeom>
              <a:gradFill>
                <a:gsLst>
                  <a:gs pos="0">
                    <a:srgbClr val="E9A009"/>
                  </a:gs>
                  <a:gs pos="87000">
                    <a:srgbClr val="BB780E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3" name="Freeform 134"/>
              <p:cNvSpPr>
                <a:spLocks/>
              </p:cNvSpPr>
              <p:nvPr/>
            </p:nvSpPr>
            <p:spPr bwMode="auto">
              <a:xfrm>
                <a:off x="1500166" y="4840305"/>
                <a:ext cx="2027623" cy="1718801"/>
              </a:xfrm>
              <a:custGeom>
                <a:avLst/>
                <a:gdLst/>
                <a:ahLst/>
                <a:cxnLst>
                  <a:cxn ang="0">
                    <a:pos x="1013" y="563"/>
                  </a:cxn>
                  <a:cxn ang="0">
                    <a:pos x="961" y="543"/>
                  </a:cxn>
                  <a:cxn ang="0">
                    <a:pos x="927" y="538"/>
                  </a:cxn>
                  <a:cxn ang="0">
                    <a:pos x="915" y="499"/>
                  </a:cxn>
                  <a:cxn ang="0">
                    <a:pos x="898" y="472"/>
                  </a:cxn>
                  <a:cxn ang="0">
                    <a:pos x="859" y="482"/>
                  </a:cxn>
                  <a:cxn ang="0">
                    <a:pos x="817" y="518"/>
                  </a:cxn>
                  <a:cxn ang="0">
                    <a:pos x="771" y="515"/>
                  </a:cxn>
                  <a:cxn ang="0">
                    <a:pos x="748" y="480"/>
                  </a:cxn>
                  <a:cxn ang="0">
                    <a:pos x="746" y="457"/>
                  </a:cxn>
                  <a:cxn ang="0">
                    <a:pos x="719" y="453"/>
                  </a:cxn>
                  <a:cxn ang="0">
                    <a:pos x="698" y="371"/>
                  </a:cxn>
                  <a:cxn ang="0">
                    <a:pos x="669" y="309"/>
                  </a:cxn>
                  <a:cxn ang="0">
                    <a:pos x="654" y="261"/>
                  </a:cxn>
                  <a:cxn ang="0">
                    <a:pos x="639" y="198"/>
                  </a:cxn>
                  <a:cxn ang="0">
                    <a:pos x="593" y="121"/>
                  </a:cxn>
                  <a:cxn ang="0">
                    <a:pos x="610" y="43"/>
                  </a:cxn>
                  <a:cxn ang="0">
                    <a:pos x="574" y="4"/>
                  </a:cxn>
                  <a:cxn ang="0">
                    <a:pos x="514" y="62"/>
                  </a:cxn>
                  <a:cxn ang="0">
                    <a:pos x="405" y="123"/>
                  </a:cxn>
                  <a:cxn ang="0">
                    <a:pos x="368" y="58"/>
                  </a:cxn>
                  <a:cxn ang="0">
                    <a:pos x="318" y="116"/>
                  </a:cxn>
                  <a:cxn ang="0">
                    <a:pos x="324" y="169"/>
                  </a:cxn>
                  <a:cxn ang="0">
                    <a:pos x="274" y="163"/>
                  </a:cxn>
                  <a:cxn ang="0">
                    <a:pos x="282" y="223"/>
                  </a:cxn>
                  <a:cxn ang="0">
                    <a:pos x="305" y="330"/>
                  </a:cxn>
                  <a:cxn ang="0">
                    <a:pos x="282" y="382"/>
                  </a:cxn>
                  <a:cxn ang="0">
                    <a:pos x="213" y="323"/>
                  </a:cxn>
                  <a:cxn ang="0">
                    <a:pos x="151" y="378"/>
                  </a:cxn>
                  <a:cxn ang="0">
                    <a:pos x="111" y="447"/>
                  </a:cxn>
                  <a:cxn ang="0">
                    <a:pos x="78" y="582"/>
                  </a:cxn>
                  <a:cxn ang="0">
                    <a:pos x="38" y="691"/>
                  </a:cxn>
                  <a:cxn ang="0">
                    <a:pos x="7" y="779"/>
                  </a:cxn>
                  <a:cxn ang="0">
                    <a:pos x="61" y="873"/>
                  </a:cxn>
                  <a:cxn ang="0">
                    <a:pos x="109" y="921"/>
                  </a:cxn>
                  <a:cxn ang="0">
                    <a:pos x="136" y="971"/>
                  </a:cxn>
                  <a:cxn ang="0">
                    <a:pos x="217" y="1029"/>
                  </a:cxn>
                  <a:cxn ang="0">
                    <a:pos x="224" y="908"/>
                  </a:cxn>
                  <a:cxn ang="0">
                    <a:pos x="288" y="860"/>
                  </a:cxn>
                  <a:cxn ang="0">
                    <a:pos x="326" y="847"/>
                  </a:cxn>
                  <a:cxn ang="0">
                    <a:pos x="393" y="860"/>
                  </a:cxn>
                  <a:cxn ang="0">
                    <a:pos x="443" y="854"/>
                  </a:cxn>
                  <a:cxn ang="0">
                    <a:pos x="503" y="885"/>
                  </a:cxn>
                  <a:cxn ang="0">
                    <a:pos x="560" y="956"/>
                  </a:cxn>
                  <a:cxn ang="0">
                    <a:pos x="616" y="1015"/>
                  </a:cxn>
                  <a:cxn ang="0">
                    <a:pos x="677" y="990"/>
                  </a:cxn>
                  <a:cxn ang="0">
                    <a:pos x="779" y="967"/>
                  </a:cxn>
                  <a:cxn ang="0">
                    <a:pos x="838" y="981"/>
                  </a:cxn>
                  <a:cxn ang="0">
                    <a:pos x="919" y="1006"/>
                  </a:cxn>
                  <a:cxn ang="0">
                    <a:pos x="948" y="975"/>
                  </a:cxn>
                  <a:cxn ang="0">
                    <a:pos x="965" y="944"/>
                  </a:cxn>
                  <a:cxn ang="0">
                    <a:pos x="978" y="900"/>
                  </a:cxn>
                  <a:cxn ang="0">
                    <a:pos x="984" y="860"/>
                  </a:cxn>
                  <a:cxn ang="0">
                    <a:pos x="996" y="810"/>
                  </a:cxn>
                  <a:cxn ang="0">
                    <a:pos x="1011" y="768"/>
                  </a:cxn>
                  <a:cxn ang="0">
                    <a:pos x="1013" y="735"/>
                  </a:cxn>
                  <a:cxn ang="0">
                    <a:pos x="1009" y="687"/>
                  </a:cxn>
                  <a:cxn ang="0">
                    <a:pos x="1023" y="670"/>
                  </a:cxn>
                  <a:cxn ang="0">
                    <a:pos x="1034" y="649"/>
                  </a:cxn>
                  <a:cxn ang="0">
                    <a:pos x="1046" y="643"/>
                  </a:cxn>
                  <a:cxn ang="0">
                    <a:pos x="1044" y="614"/>
                  </a:cxn>
                  <a:cxn ang="0">
                    <a:pos x="1055" y="574"/>
                  </a:cxn>
                </a:cxnLst>
                <a:rect l="0" t="0" r="r" b="b"/>
                <a:pathLst>
                  <a:path w="1061" h="1035">
                    <a:moveTo>
                      <a:pt x="1057" y="557"/>
                    </a:moveTo>
                    <a:lnTo>
                      <a:pt x="1057" y="557"/>
                    </a:lnTo>
                    <a:lnTo>
                      <a:pt x="1049" y="559"/>
                    </a:lnTo>
                    <a:lnTo>
                      <a:pt x="1046" y="561"/>
                    </a:lnTo>
                    <a:lnTo>
                      <a:pt x="1044" y="564"/>
                    </a:lnTo>
                    <a:lnTo>
                      <a:pt x="1040" y="566"/>
                    </a:lnTo>
                    <a:lnTo>
                      <a:pt x="1038" y="566"/>
                    </a:lnTo>
                    <a:lnTo>
                      <a:pt x="1034" y="564"/>
                    </a:lnTo>
                    <a:lnTo>
                      <a:pt x="1028" y="563"/>
                    </a:lnTo>
                    <a:lnTo>
                      <a:pt x="1023" y="563"/>
                    </a:lnTo>
                    <a:lnTo>
                      <a:pt x="1017" y="563"/>
                    </a:lnTo>
                    <a:lnTo>
                      <a:pt x="1013" y="563"/>
                    </a:lnTo>
                    <a:lnTo>
                      <a:pt x="1009" y="559"/>
                    </a:lnTo>
                    <a:lnTo>
                      <a:pt x="1005" y="557"/>
                    </a:lnTo>
                    <a:lnTo>
                      <a:pt x="998" y="549"/>
                    </a:lnTo>
                    <a:lnTo>
                      <a:pt x="992" y="541"/>
                    </a:lnTo>
                    <a:lnTo>
                      <a:pt x="988" y="538"/>
                    </a:lnTo>
                    <a:lnTo>
                      <a:pt x="986" y="538"/>
                    </a:lnTo>
                    <a:lnTo>
                      <a:pt x="984" y="536"/>
                    </a:lnTo>
                    <a:lnTo>
                      <a:pt x="976" y="538"/>
                    </a:lnTo>
                    <a:lnTo>
                      <a:pt x="971" y="538"/>
                    </a:lnTo>
                    <a:lnTo>
                      <a:pt x="965" y="541"/>
                    </a:lnTo>
                    <a:lnTo>
                      <a:pt x="963" y="541"/>
                    </a:lnTo>
                    <a:lnTo>
                      <a:pt x="961" y="543"/>
                    </a:lnTo>
                    <a:lnTo>
                      <a:pt x="955" y="541"/>
                    </a:lnTo>
                    <a:lnTo>
                      <a:pt x="952" y="541"/>
                    </a:lnTo>
                    <a:lnTo>
                      <a:pt x="948" y="543"/>
                    </a:lnTo>
                    <a:lnTo>
                      <a:pt x="944" y="545"/>
                    </a:lnTo>
                    <a:lnTo>
                      <a:pt x="938" y="549"/>
                    </a:lnTo>
                    <a:lnTo>
                      <a:pt x="932" y="547"/>
                    </a:lnTo>
                    <a:lnTo>
                      <a:pt x="929" y="547"/>
                    </a:lnTo>
                    <a:lnTo>
                      <a:pt x="927" y="545"/>
                    </a:lnTo>
                    <a:lnTo>
                      <a:pt x="925" y="543"/>
                    </a:lnTo>
                    <a:lnTo>
                      <a:pt x="925" y="541"/>
                    </a:lnTo>
                    <a:lnTo>
                      <a:pt x="925" y="540"/>
                    </a:lnTo>
                    <a:lnTo>
                      <a:pt x="927" y="538"/>
                    </a:lnTo>
                    <a:lnTo>
                      <a:pt x="927" y="534"/>
                    </a:lnTo>
                    <a:lnTo>
                      <a:pt x="927" y="532"/>
                    </a:lnTo>
                    <a:lnTo>
                      <a:pt x="925" y="530"/>
                    </a:lnTo>
                    <a:lnTo>
                      <a:pt x="921" y="526"/>
                    </a:lnTo>
                    <a:lnTo>
                      <a:pt x="917" y="522"/>
                    </a:lnTo>
                    <a:lnTo>
                      <a:pt x="915" y="520"/>
                    </a:lnTo>
                    <a:lnTo>
                      <a:pt x="913" y="520"/>
                    </a:lnTo>
                    <a:lnTo>
                      <a:pt x="913" y="518"/>
                    </a:lnTo>
                    <a:lnTo>
                      <a:pt x="913" y="517"/>
                    </a:lnTo>
                    <a:lnTo>
                      <a:pt x="915" y="509"/>
                    </a:lnTo>
                    <a:lnTo>
                      <a:pt x="915" y="503"/>
                    </a:lnTo>
                    <a:lnTo>
                      <a:pt x="915" y="499"/>
                    </a:lnTo>
                    <a:lnTo>
                      <a:pt x="915" y="497"/>
                    </a:lnTo>
                    <a:lnTo>
                      <a:pt x="913" y="497"/>
                    </a:lnTo>
                    <a:lnTo>
                      <a:pt x="911" y="497"/>
                    </a:lnTo>
                    <a:lnTo>
                      <a:pt x="907" y="495"/>
                    </a:lnTo>
                    <a:lnTo>
                      <a:pt x="906" y="493"/>
                    </a:lnTo>
                    <a:lnTo>
                      <a:pt x="906" y="492"/>
                    </a:lnTo>
                    <a:lnTo>
                      <a:pt x="904" y="488"/>
                    </a:lnTo>
                    <a:lnTo>
                      <a:pt x="904" y="486"/>
                    </a:lnTo>
                    <a:lnTo>
                      <a:pt x="904" y="480"/>
                    </a:lnTo>
                    <a:lnTo>
                      <a:pt x="902" y="476"/>
                    </a:lnTo>
                    <a:lnTo>
                      <a:pt x="902" y="474"/>
                    </a:lnTo>
                    <a:lnTo>
                      <a:pt x="898" y="472"/>
                    </a:lnTo>
                    <a:lnTo>
                      <a:pt x="894" y="469"/>
                    </a:lnTo>
                    <a:lnTo>
                      <a:pt x="890" y="467"/>
                    </a:lnTo>
                    <a:lnTo>
                      <a:pt x="884" y="465"/>
                    </a:lnTo>
                    <a:lnTo>
                      <a:pt x="882" y="463"/>
                    </a:lnTo>
                    <a:lnTo>
                      <a:pt x="881" y="461"/>
                    </a:lnTo>
                    <a:lnTo>
                      <a:pt x="879" y="461"/>
                    </a:lnTo>
                    <a:lnTo>
                      <a:pt x="877" y="463"/>
                    </a:lnTo>
                    <a:lnTo>
                      <a:pt x="873" y="465"/>
                    </a:lnTo>
                    <a:lnTo>
                      <a:pt x="871" y="465"/>
                    </a:lnTo>
                    <a:lnTo>
                      <a:pt x="863" y="472"/>
                    </a:lnTo>
                    <a:lnTo>
                      <a:pt x="859" y="478"/>
                    </a:lnTo>
                    <a:lnTo>
                      <a:pt x="859" y="482"/>
                    </a:lnTo>
                    <a:lnTo>
                      <a:pt x="858" y="495"/>
                    </a:lnTo>
                    <a:lnTo>
                      <a:pt x="856" y="503"/>
                    </a:lnTo>
                    <a:lnTo>
                      <a:pt x="850" y="517"/>
                    </a:lnTo>
                    <a:lnTo>
                      <a:pt x="848" y="518"/>
                    </a:lnTo>
                    <a:lnTo>
                      <a:pt x="844" y="520"/>
                    </a:lnTo>
                    <a:lnTo>
                      <a:pt x="838" y="520"/>
                    </a:lnTo>
                    <a:lnTo>
                      <a:pt x="835" y="520"/>
                    </a:lnTo>
                    <a:lnTo>
                      <a:pt x="831" y="522"/>
                    </a:lnTo>
                    <a:lnTo>
                      <a:pt x="829" y="522"/>
                    </a:lnTo>
                    <a:lnTo>
                      <a:pt x="823" y="522"/>
                    </a:lnTo>
                    <a:lnTo>
                      <a:pt x="819" y="518"/>
                    </a:lnTo>
                    <a:lnTo>
                      <a:pt x="817" y="518"/>
                    </a:lnTo>
                    <a:lnTo>
                      <a:pt x="815" y="517"/>
                    </a:lnTo>
                    <a:lnTo>
                      <a:pt x="813" y="511"/>
                    </a:lnTo>
                    <a:lnTo>
                      <a:pt x="811" y="507"/>
                    </a:lnTo>
                    <a:lnTo>
                      <a:pt x="808" y="505"/>
                    </a:lnTo>
                    <a:lnTo>
                      <a:pt x="806" y="505"/>
                    </a:lnTo>
                    <a:lnTo>
                      <a:pt x="800" y="503"/>
                    </a:lnTo>
                    <a:lnTo>
                      <a:pt x="796" y="505"/>
                    </a:lnTo>
                    <a:lnTo>
                      <a:pt x="787" y="507"/>
                    </a:lnTo>
                    <a:lnTo>
                      <a:pt x="783" y="511"/>
                    </a:lnTo>
                    <a:lnTo>
                      <a:pt x="777" y="513"/>
                    </a:lnTo>
                    <a:lnTo>
                      <a:pt x="773" y="515"/>
                    </a:lnTo>
                    <a:lnTo>
                      <a:pt x="771" y="515"/>
                    </a:lnTo>
                    <a:lnTo>
                      <a:pt x="767" y="515"/>
                    </a:lnTo>
                    <a:lnTo>
                      <a:pt x="764" y="515"/>
                    </a:lnTo>
                    <a:lnTo>
                      <a:pt x="762" y="515"/>
                    </a:lnTo>
                    <a:lnTo>
                      <a:pt x="758" y="511"/>
                    </a:lnTo>
                    <a:lnTo>
                      <a:pt x="752" y="507"/>
                    </a:lnTo>
                    <a:lnTo>
                      <a:pt x="750" y="501"/>
                    </a:lnTo>
                    <a:lnTo>
                      <a:pt x="746" y="497"/>
                    </a:lnTo>
                    <a:lnTo>
                      <a:pt x="746" y="492"/>
                    </a:lnTo>
                    <a:lnTo>
                      <a:pt x="744" y="486"/>
                    </a:lnTo>
                    <a:lnTo>
                      <a:pt x="746" y="482"/>
                    </a:lnTo>
                    <a:lnTo>
                      <a:pt x="746" y="482"/>
                    </a:lnTo>
                    <a:lnTo>
                      <a:pt x="748" y="480"/>
                    </a:lnTo>
                    <a:lnTo>
                      <a:pt x="752" y="480"/>
                    </a:lnTo>
                    <a:lnTo>
                      <a:pt x="754" y="478"/>
                    </a:lnTo>
                    <a:lnTo>
                      <a:pt x="758" y="476"/>
                    </a:lnTo>
                    <a:lnTo>
                      <a:pt x="760" y="474"/>
                    </a:lnTo>
                    <a:lnTo>
                      <a:pt x="760" y="470"/>
                    </a:lnTo>
                    <a:lnTo>
                      <a:pt x="758" y="467"/>
                    </a:lnTo>
                    <a:lnTo>
                      <a:pt x="756" y="457"/>
                    </a:lnTo>
                    <a:lnTo>
                      <a:pt x="756" y="455"/>
                    </a:lnTo>
                    <a:lnTo>
                      <a:pt x="754" y="455"/>
                    </a:lnTo>
                    <a:lnTo>
                      <a:pt x="752" y="455"/>
                    </a:lnTo>
                    <a:lnTo>
                      <a:pt x="748" y="457"/>
                    </a:lnTo>
                    <a:lnTo>
                      <a:pt x="746" y="457"/>
                    </a:lnTo>
                    <a:lnTo>
                      <a:pt x="744" y="457"/>
                    </a:lnTo>
                    <a:lnTo>
                      <a:pt x="742" y="455"/>
                    </a:lnTo>
                    <a:lnTo>
                      <a:pt x="740" y="451"/>
                    </a:lnTo>
                    <a:lnTo>
                      <a:pt x="739" y="449"/>
                    </a:lnTo>
                    <a:lnTo>
                      <a:pt x="737" y="446"/>
                    </a:lnTo>
                    <a:lnTo>
                      <a:pt x="735" y="446"/>
                    </a:lnTo>
                    <a:lnTo>
                      <a:pt x="733" y="446"/>
                    </a:lnTo>
                    <a:lnTo>
                      <a:pt x="731" y="446"/>
                    </a:lnTo>
                    <a:lnTo>
                      <a:pt x="727" y="449"/>
                    </a:lnTo>
                    <a:lnTo>
                      <a:pt x="725" y="451"/>
                    </a:lnTo>
                    <a:lnTo>
                      <a:pt x="723" y="453"/>
                    </a:lnTo>
                    <a:lnTo>
                      <a:pt x="719" y="453"/>
                    </a:lnTo>
                    <a:lnTo>
                      <a:pt x="714" y="451"/>
                    </a:lnTo>
                    <a:lnTo>
                      <a:pt x="712" y="449"/>
                    </a:lnTo>
                    <a:lnTo>
                      <a:pt x="708" y="447"/>
                    </a:lnTo>
                    <a:lnTo>
                      <a:pt x="702" y="434"/>
                    </a:lnTo>
                    <a:lnTo>
                      <a:pt x="700" y="422"/>
                    </a:lnTo>
                    <a:lnTo>
                      <a:pt x="700" y="411"/>
                    </a:lnTo>
                    <a:lnTo>
                      <a:pt x="700" y="409"/>
                    </a:lnTo>
                    <a:lnTo>
                      <a:pt x="700" y="394"/>
                    </a:lnTo>
                    <a:lnTo>
                      <a:pt x="702" y="390"/>
                    </a:lnTo>
                    <a:lnTo>
                      <a:pt x="704" y="382"/>
                    </a:lnTo>
                    <a:lnTo>
                      <a:pt x="702" y="378"/>
                    </a:lnTo>
                    <a:lnTo>
                      <a:pt x="698" y="371"/>
                    </a:lnTo>
                    <a:lnTo>
                      <a:pt x="698" y="367"/>
                    </a:lnTo>
                    <a:lnTo>
                      <a:pt x="698" y="361"/>
                    </a:lnTo>
                    <a:lnTo>
                      <a:pt x="700" y="359"/>
                    </a:lnTo>
                    <a:lnTo>
                      <a:pt x="700" y="355"/>
                    </a:lnTo>
                    <a:lnTo>
                      <a:pt x="700" y="351"/>
                    </a:lnTo>
                    <a:lnTo>
                      <a:pt x="696" y="342"/>
                    </a:lnTo>
                    <a:lnTo>
                      <a:pt x="693" y="338"/>
                    </a:lnTo>
                    <a:lnTo>
                      <a:pt x="689" y="336"/>
                    </a:lnTo>
                    <a:lnTo>
                      <a:pt x="681" y="328"/>
                    </a:lnTo>
                    <a:lnTo>
                      <a:pt x="673" y="323"/>
                    </a:lnTo>
                    <a:lnTo>
                      <a:pt x="669" y="317"/>
                    </a:lnTo>
                    <a:lnTo>
                      <a:pt x="669" y="309"/>
                    </a:lnTo>
                    <a:lnTo>
                      <a:pt x="669" y="302"/>
                    </a:lnTo>
                    <a:lnTo>
                      <a:pt x="671" y="290"/>
                    </a:lnTo>
                    <a:lnTo>
                      <a:pt x="669" y="288"/>
                    </a:lnTo>
                    <a:lnTo>
                      <a:pt x="668" y="286"/>
                    </a:lnTo>
                    <a:lnTo>
                      <a:pt x="664" y="282"/>
                    </a:lnTo>
                    <a:lnTo>
                      <a:pt x="662" y="279"/>
                    </a:lnTo>
                    <a:lnTo>
                      <a:pt x="662" y="273"/>
                    </a:lnTo>
                    <a:lnTo>
                      <a:pt x="662" y="267"/>
                    </a:lnTo>
                    <a:lnTo>
                      <a:pt x="662" y="263"/>
                    </a:lnTo>
                    <a:lnTo>
                      <a:pt x="662" y="263"/>
                    </a:lnTo>
                    <a:lnTo>
                      <a:pt x="658" y="261"/>
                    </a:lnTo>
                    <a:lnTo>
                      <a:pt x="654" y="261"/>
                    </a:lnTo>
                    <a:lnTo>
                      <a:pt x="652" y="259"/>
                    </a:lnTo>
                    <a:lnTo>
                      <a:pt x="650" y="256"/>
                    </a:lnTo>
                    <a:lnTo>
                      <a:pt x="648" y="246"/>
                    </a:lnTo>
                    <a:lnTo>
                      <a:pt x="643" y="234"/>
                    </a:lnTo>
                    <a:lnTo>
                      <a:pt x="643" y="231"/>
                    </a:lnTo>
                    <a:lnTo>
                      <a:pt x="643" y="227"/>
                    </a:lnTo>
                    <a:lnTo>
                      <a:pt x="646" y="215"/>
                    </a:lnTo>
                    <a:lnTo>
                      <a:pt x="646" y="210"/>
                    </a:lnTo>
                    <a:lnTo>
                      <a:pt x="646" y="206"/>
                    </a:lnTo>
                    <a:lnTo>
                      <a:pt x="646" y="204"/>
                    </a:lnTo>
                    <a:lnTo>
                      <a:pt x="645" y="202"/>
                    </a:lnTo>
                    <a:lnTo>
                      <a:pt x="639" y="198"/>
                    </a:lnTo>
                    <a:lnTo>
                      <a:pt x="631" y="190"/>
                    </a:lnTo>
                    <a:lnTo>
                      <a:pt x="629" y="186"/>
                    </a:lnTo>
                    <a:lnTo>
                      <a:pt x="629" y="183"/>
                    </a:lnTo>
                    <a:lnTo>
                      <a:pt x="629" y="177"/>
                    </a:lnTo>
                    <a:lnTo>
                      <a:pt x="627" y="169"/>
                    </a:lnTo>
                    <a:lnTo>
                      <a:pt x="627" y="165"/>
                    </a:lnTo>
                    <a:lnTo>
                      <a:pt x="620" y="152"/>
                    </a:lnTo>
                    <a:lnTo>
                      <a:pt x="612" y="140"/>
                    </a:lnTo>
                    <a:lnTo>
                      <a:pt x="606" y="135"/>
                    </a:lnTo>
                    <a:lnTo>
                      <a:pt x="598" y="129"/>
                    </a:lnTo>
                    <a:lnTo>
                      <a:pt x="595" y="127"/>
                    </a:lnTo>
                    <a:lnTo>
                      <a:pt x="593" y="121"/>
                    </a:lnTo>
                    <a:lnTo>
                      <a:pt x="593" y="117"/>
                    </a:lnTo>
                    <a:lnTo>
                      <a:pt x="593" y="114"/>
                    </a:lnTo>
                    <a:lnTo>
                      <a:pt x="595" y="100"/>
                    </a:lnTo>
                    <a:lnTo>
                      <a:pt x="598" y="87"/>
                    </a:lnTo>
                    <a:lnTo>
                      <a:pt x="602" y="77"/>
                    </a:lnTo>
                    <a:lnTo>
                      <a:pt x="602" y="73"/>
                    </a:lnTo>
                    <a:lnTo>
                      <a:pt x="602" y="68"/>
                    </a:lnTo>
                    <a:lnTo>
                      <a:pt x="600" y="56"/>
                    </a:lnTo>
                    <a:lnTo>
                      <a:pt x="602" y="50"/>
                    </a:lnTo>
                    <a:lnTo>
                      <a:pt x="604" y="48"/>
                    </a:lnTo>
                    <a:lnTo>
                      <a:pt x="608" y="46"/>
                    </a:lnTo>
                    <a:lnTo>
                      <a:pt x="610" y="43"/>
                    </a:lnTo>
                    <a:lnTo>
                      <a:pt x="610" y="41"/>
                    </a:lnTo>
                    <a:lnTo>
                      <a:pt x="610" y="35"/>
                    </a:lnTo>
                    <a:lnTo>
                      <a:pt x="608" y="25"/>
                    </a:lnTo>
                    <a:lnTo>
                      <a:pt x="608" y="20"/>
                    </a:lnTo>
                    <a:lnTo>
                      <a:pt x="606" y="16"/>
                    </a:lnTo>
                    <a:lnTo>
                      <a:pt x="604" y="14"/>
                    </a:lnTo>
                    <a:lnTo>
                      <a:pt x="598" y="10"/>
                    </a:lnTo>
                    <a:lnTo>
                      <a:pt x="591" y="4"/>
                    </a:lnTo>
                    <a:lnTo>
                      <a:pt x="585" y="0"/>
                    </a:lnTo>
                    <a:lnTo>
                      <a:pt x="581" y="0"/>
                    </a:lnTo>
                    <a:lnTo>
                      <a:pt x="577" y="2"/>
                    </a:lnTo>
                    <a:lnTo>
                      <a:pt x="574" y="4"/>
                    </a:lnTo>
                    <a:lnTo>
                      <a:pt x="570" y="6"/>
                    </a:lnTo>
                    <a:lnTo>
                      <a:pt x="566" y="8"/>
                    </a:lnTo>
                    <a:lnTo>
                      <a:pt x="558" y="12"/>
                    </a:lnTo>
                    <a:lnTo>
                      <a:pt x="552" y="14"/>
                    </a:lnTo>
                    <a:lnTo>
                      <a:pt x="537" y="18"/>
                    </a:lnTo>
                    <a:lnTo>
                      <a:pt x="529" y="20"/>
                    </a:lnTo>
                    <a:lnTo>
                      <a:pt x="526" y="25"/>
                    </a:lnTo>
                    <a:lnTo>
                      <a:pt x="524" y="27"/>
                    </a:lnTo>
                    <a:lnTo>
                      <a:pt x="522" y="33"/>
                    </a:lnTo>
                    <a:lnTo>
                      <a:pt x="522" y="43"/>
                    </a:lnTo>
                    <a:lnTo>
                      <a:pt x="522" y="48"/>
                    </a:lnTo>
                    <a:lnTo>
                      <a:pt x="514" y="62"/>
                    </a:lnTo>
                    <a:lnTo>
                      <a:pt x="506" y="71"/>
                    </a:lnTo>
                    <a:lnTo>
                      <a:pt x="493" y="81"/>
                    </a:lnTo>
                    <a:lnTo>
                      <a:pt x="487" y="85"/>
                    </a:lnTo>
                    <a:lnTo>
                      <a:pt x="464" y="91"/>
                    </a:lnTo>
                    <a:lnTo>
                      <a:pt x="449" y="92"/>
                    </a:lnTo>
                    <a:lnTo>
                      <a:pt x="445" y="94"/>
                    </a:lnTo>
                    <a:lnTo>
                      <a:pt x="428" y="108"/>
                    </a:lnTo>
                    <a:lnTo>
                      <a:pt x="414" y="123"/>
                    </a:lnTo>
                    <a:lnTo>
                      <a:pt x="410" y="125"/>
                    </a:lnTo>
                    <a:lnTo>
                      <a:pt x="409" y="125"/>
                    </a:lnTo>
                    <a:lnTo>
                      <a:pt x="407" y="125"/>
                    </a:lnTo>
                    <a:lnTo>
                      <a:pt x="405" y="123"/>
                    </a:lnTo>
                    <a:lnTo>
                      <a:pt x="403" y="121"/>
                    </a:lnTo>
                    <a:lnTo>
                      <a:pt x="401" y="117"/>
                    </a:lnTo>
                    <a:lnTo>
                      <a:pt x="401" y="116"/>
                    </a:lnTo>
                    <a:lnTo>
                      <a:pt x="405" y="102"/>
                    </a:lnTo>
                    <a:lnTo>
                      <a:pt x="405" y="98"/>
                    </a:lnTo>
                    <a:lnTo>
                      <a:pt x="405" y="92"/>
                    </a:lnTo>
                    <a:lnTo>
                      <a:pt x="399" y="85"/>
                    </a:lnTo>
                    <a:lnTo>
                      <a:pt x="395" y="73"/>
                    </a:lnTo>
                    <a:lnTo>
                      <a:pt x="391" y="69"/>
                    </a:lnTo>
                    <a:lnTo>
                      <a:pt x="380" y="62"/>
                    </a:lnTo>
                    <a:lnTo>
                      <a:pt x="374" y="58"/>
                    </a:lnTo>
                    <a:lnTo>
                      <a:pt x="368" y="58"/>
                    </a:lnTo>
                    <a:lnTo>
                      <a:pt x="359" y="60"/>
                    </a:lnTo>
                    <a:lnTo>
                      <a:pt x="355" y="60"/>
                    </a:lnTo>
                    <a:lnTo>
                      <a:pt x="353" y="60"/>
                    </a:lnTo>
                    <a:lnTo>
                      <a:pt x="351" y="66"/>
                    </a:lnTo>
                    <a:lnTo>
                      <a:pt x="347" y="75"/>
                    </a:lnTo>
                    <a:lnTo>
                      <a:pt x="343" y="79"/>
                    </a:lnTo>
                    <a:lnTo>
                      <a:pt x="338" y="83"/>
                    </a:lnTo>
                    <a:lnTo>
                      <a:pt x="330" y="87"/>
                    </a:lnTo>
                    <a:lnTo>
                      <a:pt x="320" y="98"/>
                    </a:lnTo>
                    <a:lnTo>
                      <a:pt x="318" y="106"/>
                    </a:lnTo>
                    <a:lnTo>
                      <a:pt x="316" y="112"/>
                    </a:lnTo>
                    <a:lnTo>
                      <a:pt x="318" y="116"/>
                    </a:lnTo>
                    <a:lnTo>
                      <a:pt x="320" y="117"/>
                    </a:lnTo>
                    <a:lnTo>
                      <a:pt x="326" y="121"/>
                    </a:lnTo>
                    <a:lnTo>
                      <a:pt x="330" y="127"/>
                    </a:lnTo>
                    <a:lnTo>
                      <a:pt x="332" y="133"/>
                    </a:lnTo>
                    <a:lnTo>
                      <a:pt x="332" y="144"/>
                    </a:lnTo>
                    <a:lnTo>
                      <a:pt x="336" y="150"/>
                    </a:lnTo>
                    <a:lnTo>
                      <a:pt x="339" y="154"/>
                    </a:lnTo>
                    <a:lnTo>
                      <a:pt x="339" y="158"/>
                    </a:lnTo>
                    <a:lnTo>
                      <a:pt x="338" y="162"/>
                    </a:lnTo>
                    <a:lnTo>
                      <a:pt x="334" y="165"/>
                    </a:lnTo>
                    <a:lnTo>
                      <a:pt x="328" y="169"/>
                    </a:lnTo>
                    <a:lnTo>
                      <a:pt x="324" y="169"/>
                    </a:lnTo>
                    <a:lnTo>
                      <a:pt x="320" y="169"/>
                    </a:lnTo>
                    <a:lnTo>
                      <a:pt x="313" y="173"/>
                    </a:lnTo>
                    <a:lnTo>
                      <a:pt x="303" y="175"/>
                    </a:lnTo>
                    <a:lnTo>
                      <a:pt x="301" y="177"/>
                    </a:lnTo>
                    <a:lnTo>
                      <a:pt x="297" y="175"/>
                    </a:lnTo>
                    <a:lnTo>
                      <a:pt x="297" y="175"/>
                    </a:lnTo>
                    <a:lnTo>
                      <a:pt x="291" y="171"/>
                    </a:lnTo>
                    <a:lnTo>
                      <a:pt x="288" y="167"/>
                    </a:lnTo>
                    <a:lnTo>
                      <a:pt x="284" y="165"/>
                    </a:lnTo>
                    <a:lnTo>
                      <a:pt x="278" y="163"/>
                    </a:lnTo>
                    <a:lnTo>
                      <a:pt x="274" y="163"/>
                    </a:lnTo>
                    <a:lnTo>
                      <a:pt x="274" y="163"/>
                    </a:lnTo>
                    <a:lnTo>
                      <a:pt x="272" y="165"/>
                    </a:lnTo>
                    <a:lnTo>
                      <a:pt x="270" y="173"/>
                    </a:lnTo>
                    <a:lnTo>
                      <a:pt x="268" y="179"/>
                    </a:lnTo>
                    <a:lnTo>
                      <a:pt x="268" y="185"/>
                    </a:lnTo>
                    <a:lnTo>
                      <a:pt x="270" y="188"/>
                    </a:lnTo>
                    <a:lnTo>
                      <a:pt x="274" y="190"/>
                    </a:lnTo>
                    <a:lnTo>
                      <a:pt x="276" y="192"/>
                    </a:lnTo>
                    <a:lnTo>
                      <a:pt x="280" y="198"/>
                    </a:lnTo>
                    <a:lnTo>
                      <a:pt x="280" y="202"/>
                    </a:lnTo>
                    <a:lnTo>
                      <a:pt x="280" y="211"/>
                    </a:lnTo>
                    <a:lnTo>
                      <a:pt x="280" y="213"/>
                    </a:lnTo>
                    <a:lnTo>
                      <a:pt x="282" y="223"/>
                    </a:lnTo>
                    <a:lnTo>
                      <a:pt x="288" y="244"/>
                    </a:lnTo>
                    <a:lnTo>
                      <a:pt x="288" y="256"/>
                    </a:lnTo>
                    <a:lnTo>
                      <a:pt x="288" y="263"/>
                    </a:lnTo>
                    <a:lnTo>
                      <a:pt x="286" y="273"/>
                    </a:lnTo>
                    <a:lnTo>
                      <a:pt x="286" y="277"/>
                    </a:lnTo>
                    <a:lnTo>
                      <a:pt x="286" y="282"/>
                    </a:lnTo>
                    <a:lnTo>
                      <a:pt x="288" y="288"/>
                    </a:lnTo>
                    <a:lnTo>
                      <a:pt x="299" y="300"/>
                    </a:lnTo>
                    <a:lnTo>
                      <a:pt x="303" y="305"/>
                    </a:lnTo>
                    <a:lnTo>
                      <a:pt x="303" y="311"/>
                    </a:lnTo>
                    <a:lnTo>
                      <a:pt x="303" y="323"/>
                    </a:lnTo>
                    <a:lnTo>
                      <a:pt x="305" y="330"/>
                    </a:lnTo>
                    <a:lnTo>
                      <a:pt x="309" y="334"/>
                    </a:lnTo>
                    <a:lnTo>
                      <a:pt x="314" y="340"/>
                    </a:lnTo>
                    <a:lnTo>
                      <a:pt x="318" y="346"/>
                    </a:lnTo>
                    <a:lnTo>
                      <a:pt x="320" y="353"/>
                    </a:lnTo>
                    <a:lnTo>
                      <a:pt x="316" y="359"/>
                    </a:lnTo>
                    <a:lnTo>
                      <a:pt x="313" y="365"/>
                    </a:lnTo>
                    <a:lnTo>
                      <a:pt x="309" y="369"/>
                    </a:lnTo>
                    <a:lnTo>
                      <a:pt x="301" y="373"/>
                    </a:lnTo>
                    <a:lnTo>
                      <a:pt x="295" y="373"/>
                    </a:lnTo>
                    <a:lnTo>
                      <a:pt x="290" y="373"/>
                    </a:lnTo>
                    <a:lnTo>
                      <a:pt x="286" y="376"/>
                    </a:lnTo>
                    <a:lnTo>
                      <a:pt x="282" y="382"/>
                    </a:lnTo>
                    <a:lnTo>
                      <a:pt x="282" y="384"/>
                    </a:lnTo>
                    <a:lnTo>
                      <a:pt x="280" y="382"/>
                    </a:lnTo>
                    <a:lnTo>
                      <a:pt x="278" y="378"/>
                    </a:lnTo>
                    <a:lnTo>
                      <a:pt x="276" y="363"/>
                    </a:lnTo>
                    <a:lnTo>
                      <a:pt x="270" y="351"/>
                    </a:lnTo>
                    <a:lnTo>
                      <a:pt x="265" y="346"/>
                    </a:lnTo>
                    <a:lnTo>
                      <a:pt x="259" y="338"/>
                    </a:lnTo>
                    <a:lnTo>
                      <a:pt x="253" y="334"/>
                    </a:lnTo>
                    <a:lnTo>
                      <a:pt x="242" y="330"/>
                    </a:lnTo>
                    <a:lnTo>
                      <a:pt x="226" y="330"/>
                    </a:lnTo>
                    <a:lnTo>
                      <a:pt x="220" y="328"/>
                    </a:lnTo>
                    <a:lnTo>
                      <a:pt x="213" y="323"/>
                    </a:lnTo>
                    <a:lnTo>
                      <a:pt x="209" y="321"/>
                    </a:lnTo>
                    <a:lnTo>
                      <a:pt x="205" y="321"/>
                    </a:lnTo>
                    <a:lnTo>
                      <a:pt x="186" y="323"/>
                    </a:lnTo>
                    <a:lnTo>
                      <a:pt x="184" y="325"/>
                    </a:lnTo>
                    <a:lnTo>
                      <a:pt x="182" y="328"/>
                    </a:lnTo>
                    <a:lnTo>
                      <a:pt x="178" y="348"/>
                    </a:lnTo>
                    <a:lnTo>
                      <a:pt x="172" y="363"/>
                    </a:lnTo>
                    <a:lnTo>
                      <a:pt x="169" y="369"/>
                    </a:lnTo>
                    <a:lnTo>
                      <a:pt x="163" y="375"/>
                    </a:lnTo>
                    <a:lnTo>
                      <a:pt x="157" y="376"/>
                    </a:lnTo>
                    <a:lnTo>
                      <a:pt x="153" y="376"/>
                    </a:lnTo>
                    <a:lnTo>
                      <a:pt x="151" y="378"/>
                    </a:lnTo>
                    <a:lnTo>
                      <a:pt x="149" y="386"/>
                    </a:lnTo>
                    <a:lnTo>
                      <a:pt x="146" y="390"/>
                    </a:lnTo>
                    <a:lnTo>
                      <a:pt x="138" y="396"/>
                    </a:lnTo>
                    <a:lnTo>
                      <a:pt x="136" y="399"/>
                    </a:lnTo>
                    <a:lnTo>
                      <a:pt x="126" y="403"/>
                    </a:lnTo>
                    <a:lnTo>
                      <a:pt x="121" y="407"/>
                    </a:lnTo>
                    <a:lnTo>
                      <a:pt x="119" y="409"/>
                    </a:lnTo>
                    <a:lnTo>
                      <a:pt x="115" y="421"/>
                    </a:lnTo>
                    <a:lnTo>
                      <a:pt x="111" y="426"/>
                    </a:lnTo>
                    <a:lnTo>
                      <a:pt x="109" y="434"/>
                    </a:lnTo>
                    <a:lnTo>
                      <a:pt x="107" y="436"/>
                    </a:lnTo>
                    <a:lnTo>
                      <a:pt x="111" y="447"/>
                    </a:lnTo>
                    <a:lnTo>
                      <a:pt x="111" y="455"/>
                    </a:lnTo>
                    <a:lnTo>
                      <a:pt x="119" y="474"/>
                    </a:lnTo>
                    <a:lnTo>
                      <a:pt x="121" y="482"/>
                    </a:lnTo>
                    <a:lnTo>
                      <a:pt x="121" y="488"/>
                    </a:lnTo>
                    <a:lnTo>
                      <a:pt x="119" y="493"/>
                    </a:lnTo>
                    <a:lnTo>
                      <a:pt x="109" y="507"/>
                    </a:lnTo>
                    <a:lnTo>
                      <a:pt x="96" y="526"/>
                    </a:lnTo>
                    <a:lnTo>
                      <a:pt x="90" y="536"/>
                    </a:lnTo>
                    <a:lnTo>
                      <a:pt x="88" y="549"/>
                    </a:lnTo>
                    <a:lnTo>
                      <a:pt x="88" y="563"/>
                    </a:lnTo>
                    <a:lnTo>
                      <a:pt x="86" y="570"/>
                    </a:lnTo>
                    <a:lnTo>
                      <a:pt x="78" y="582"/>
                    </a:lnTo>
                    <a:lnTo>
                      <a:pt x="69" y="599"/>
                    </a:lnTo>
                    <a:lnTo>
                      <a:pt x="65" y="614"/>
                    </a:lnTo>
                    <a:lnTo>
                      <a:pt x="61" y="628"/>
                    </a:lnTo>
                    <a:lnTo>
                      <a:pt x="59" y="635"/>
                    </a:lnTo>
                    <a:lnTo>
                      <a:pt x="57" y="639"/>
                    </a:lnTo>
                    <a:lnTo>
                      <a:pt x="54" y="641"/>
                    </a:lnTo>
                    <a:lnTo>
                      <a:pt x="50" y="647"/>
                    </a:lnTo>
                    <a:lnTo>
                      <a:pt x="44" y="657"/>
                    </a:lnTo>
                    <a:lnTo>
                      <a:pt x="44" y="660"/>
                    </a:lnTo>
                    <a:lnTo>
                      <a:pt x="44" y="670"/>
                    </a:lnTo>
                    <a:lnTo>
                      <a:pt x="42" y="676"/>
                    </a:lnTo>
                    <a:lnTo>
                      <a:pt x="38" y="691"/>
                    </a:lnTo>
                    <a:lnTo>
                      <a:pt x="34" y="695"/>
                    </a:lnTo>
                    <a:lnTo>
                      <a:pt x="21" y="714"/>
                    </a:lnTo>
                    <a:lnTo>
                      <a:pt x="11" y="731"/>
                    </a:lnTo>
                    <a:lnTo>
                      <a:pt x="9" y="735"/>
                    </a:lnTo>
                    <a:lnTo>
                      <a:pt x="9" y="749"/>
                    </a:lnTo>
                    <a:lnTo>
                      <a:pt x="9" y="754"/>
                    </a:lnTo>
                    <a:lnTo>
                      <a:pt x="9" y="756"/>
                    </a:lnTo>
                    <a:lnTo>
                      <a:pt x="4" y="764"/>
                    </a:lnTo>
                    <a:lnTo>
                      <a:pt x="0" y="770"/>
                    </a:lnTo>
                    <a:lnTo>
                      <a:pt x="0" y="774"/>
                    </a:lnTo>
                    <a:lnTo>
                      <a:pt x="2" y="776"/>
                    </a:lnTo>
                    <a:lnTo>
                      <a:pt x="7" y="779"/>
                    </a:lnTo>
                    <a:lnTo>
                      <a:pt x="9" y="781"/>
                    </a:lnTo>
                    <a:lnTo>
                      <a:pt x="9" y="783"/>
                    </a:lnTo>
                    <a:lnTo>
                      <a:pt x="7" y="787"/>
                    </a:lnTo>
                    <a:lnTo>
                      <a:pt x="7" y="795"/>
                    </a:lnTo>
                    <a:lnTo>
                      <a:pt x="7" y="800"/>
                    </a:lnTo>
                    <a:lnTo>
                      <a:pt x="7" y="806"/>
                    </a:lnTo>
                    <a:lnTo>
                      <a:pt x="13" y="810"/>
                    </a:lnTo>
                    <a:lnTo>
                      <a:pt x="23" y="820"/>
                    </a:lnTo>
                    <a:lnTo>
                      <a:pt x="30" y="831"/>
                    </a:lnTo>
                    <a:lnTo>
                      <a:pt x="42" y="843"/>
                    </a:lnTo>
                    <a:lnTo>
                      <a:pt x="52" y="858"/>
                    </a:lnTo>
                    <a:lnTo>
                      <a:pt x="61" y="873"/>
                    </a:lnTo>
                    <a:lnTo>
                      <a:pt x="65" y="881"/>
                    </a:lnTo>
                    <a:lnTo>
                      <a:pt x="65" y="889"/>
                    </a:lnTo>
                    <a:lnTo>
                      <a:pt x="65" y="900"/>
                    </a:lnTo>
                    <a:lnTo>
                      <a:pt x="65" y="906"/>
                    </a:lnTo>
                    <a:lnTo>
                      <a:pt x="69" y="910"/>
                    </a:lnTo>
                    <a:lnTo>
                      <a:pt x="71" y="910"/>
                    </a:lnTo>
                    <a:lnTo>
                      <a:pt x="75" y="912"/>
                    </a:lnTo>
                    <a:lnTo>
                      <a:pt x="82" y="918"/>
                    </a:lnTo>
                    <a:lnTo>
                      <a:pt x="88" y="923"/>
                    </a:lnTo>
                    <a:lnTo>
                      <a:pt x="94" y="925"/>
                    </a:lnTo>
                    <a:lnTo>
                      <a:pt x="101" y="923"/>
                    </a:lnTo>
                    <a:lnTo>
                      <a:pt x="109" y="921"/>
                    </a:lnTo>
                    <a:lnTo>
                      <a:pt x="125" y="914"/>
                    </a:lnTo>
                    <a:lnTo>
                      <a:pt x="128" y="914"/>
                    </a:lnTo>
                    <a:lnTo>
                      <a:pt x="130" y="914"/>
                    </a:lnTo>
                    <a:lnTo>
                      <a:pt x="132" y="916"/>
                    </a:lnTo>
                    <a:lnTo>
                      <a:pt x="132" y="919"/>
                    </a:lnTo>
                    <a:lnTo>
                      <a:pt x="130" y="941"/>
                    </a:lnTo>
                    <a:lnTo>
                      <a:pt x="126" y="946"/>
                    </a:lnTo>
                    <a:lnTo>
                      <a:pt x="125" y="952"/>
                    </a:lnTo>
                    <a:lnTo>
                      <a:pt x="125" y="956"/>
                    </a:lnTo>
                    <a:lnTo>
                      <a:pt x="130" y="960"/>
                    </a:lnTo>
                    <a:lnTo>
                      <a:pt x="134" y="965"/>
                    </a:lnTo>
                    <a:lnTo>
                      <a:pt x="136" y="971"/>
                    </a:lnTo>
                    <a:lnTo>
                      <a:pt x="136" y="979"/>
                    </a:lnTo>
                    <a:lnTo>
                      <a:pt x="136" y="990"/>
                    </a:lnTo>
                    <a:lnTo>
                      <a:pt x="138" y="996"/>
                    </a:lnTo>
                    <a:lnTo>
                      <a:pt x="146" y="1006"/>
                    </a:lnTo>
                    <a:lnTo>
                      <a:pt x="149" y="1013"/>
                    </a:lnTo>
                    <a:lnTo>
                      <a:pt x="149" y="1013"/>
                    </a:lnTo>
                    <a:lnTo>
                      <a:pt x="171" y="1017"/>
                    </a:lnTo>
                    <a:lnTo>
                      <a:pt x="190" y="1023"/>
                    </a:lnTo>
                    <a:lnTo>
                      <a:pt x="203" y="1035"/>
                    </a:lnTo>
                    <a:lnTo>
                      <a:pt x="211" y="1035"/>
                    </a:lnTo>
                    <a:lnTo>
                      <a:pt x="215" y="1033"/>
                    </a:lnTo>
                    <a:lnTo>
                      <a:pt x="217" y="1029"/>
                    </a:lnTo>
                    <a:lnTo>
                      <a:pt x="215" y="1019"/>
                    </a:lnTo>
                    <a:lnTo>
                      <a:pt x="207" y="1010"/>
                    </a:lnTo>
                    <a:lnTo>
                      <a:pt x="194" y="996"/>
                    </a:lnTo>
                    <a:lnTo>
                      <a:pt x="190" y="990"/>
                    </a:lnTo>
                    <a:lnTo>
                      <a:pt x="190" y="981"/>
                    </a:lnTo>
                    <a:lnTo>
                      <a:pt x="192" y="962"/>
                    </a:lnTo>
                    <a:lnTo>
                      <a:pt x="196" y="948"/>
                    </a:lnTo>
                    <a:lnTo>
                      <a:pt x="207" y="935"/>
                    </a:lnTo>
                    <a:lnTo>
                      <a:pt x="211" y="929"/>
                    </a:lnTo>
                    <a:lnTo>
                      <a:pt x="213" y="916"/>
                    </a:lnTo>
                    <a:lnTo>
                      <a:pt x="217" y="912"/>
                    </a:lnTo>
                    <a:lnTo>
                      <a:pt x="224" y="908"/>
                    </a:lnTo>
                    <a:lnTo>
                      <a:pt x="230" y="908"/>
                    </a:lnTo>
                    <a:lnTo>
                      <a:pt x="238" y="904"/>
                    </a:lnTo>
                    <a:lnTo>
                      <a:pt x="242" y="898"/>
                    </a:lnTo>
                    <a:lnTo>
                      <a:pt x="247" y="893"/>
                    </a:lnTo>
                    <a:lnTo>
                      <a:pt x="255" y="881"/>
                    </a:lnTo>
                    <a:lnTo>
                      <a:pt x="261" y="875"/>
                    </a:lnTo>
                    <a:lnTo>
                      <a:pt x="265" y="873"/>
                    </a:lnTo>
                    <a:lnTo>
                      <a:pt x="272" y="873"/>
                    </a:lnTo>
                    <a:lnTo>
                      <a:pt x="280" y="871"/>
                    </a:lnTo>
                    <a:lnTo>
                      <a:pt x="284" y="870"/>
                    </a:lnTo>
                    <a:lnTo>
                      <a:pt x="288" y="866"/>
                    </a:lnTo>
                    <a:lnTo>
                      <a:pt x="288" y="860"/>
                    </a:lnTo>
                    <a:lnTo>
                      <a:pt x="286" y="848"/>
                    </a:lnTo>
                    <a:lnTo>
                      <a:pt x="286" y="843"/>
                    </a:lnTo>
                    <a:lnTo>
                      <a:pt x="288" y="841"/>
                    </a:lnTo>
                    <a:lnTo>
                      <a:pt x="290" y="839"/>
                    </a:lnTo>
                    <a:lnTo>
                      <a:pt x="299" y="835"/>
                    </a:lnTo>
                    <a:lnTo>
                      <a:pt x="303" y="835"/>
                    </a:lnTo>
                    <a:lnTo>
                      <a:pt x="309" y="835"/>
                    </a:lnTo>
                    <a:lnTo>
                      <a:pt x="313" y="835"/>
                    </a:lnTo>
                    <a:lnTo>
                      <a:pt x="316" y="837"/>
                    </a:lnTo>
                    <a:lnTo>
                      <a:pt x="320" y="843"/>
                    </a:lnTo>
                    <a:lnTo>
                      <a:pt x="324" y="845"/>
                    </a:lnTo>
                    <a:lnTo>
                      <a:pt x="326" y="847"/>
                    </a:lnTo>
                    <a:lnTo>
                      <a:pt x="328" y="845"/>
                    </a:lnTo>
                    <a:lnTo>
                      <a:pt x="332" y="841"/>
                    </a:lnTo>
                    <a:lnTo>
                      <a:pt x="338" y="837"/>
                    </a:lnTo>
                    <a:lnTo>
                      <a:pt x="341" y="837"/>
                    </a:lnTo>
                    <a:lnTo>
                      <a:pt x="347" y="839"/>
                    </a:lnTo>
                    <a:lnTo>
                      <a:pt x="351" y="841"/>
                    </a:lnTo>
                    <a:lnTo>
                      <a:pt x="359" y="848"/>
                    </a:lnTo>
                    <a:lnTo>
                      <a:pt x="370" y="854"/>
                    </a:lnTo>
                    <a:lnTo>
                      <a:pt x="378" y="856"/>
                    </a:lnTo>
                    <a:lnTo>
                      <a:pt x="387" y="860"/>
                    </a:lnTo>
                    <a:lnTo>
                      <a:pt x="389" y="860"/>
                    </a:lnTo>
                    <a:lnTo>
                      <a:pt x="393" y="860"/>
                    </a:lnTo>
                    <a:lnTo>
                      <a:pt x="395" y="858"/>
                    </a:lnTo>
                    <a:lnTo>
                      <a:pt x="409" y="845"/>
                    </a:lnTo>
                    <a:lnTo>
                      <a:pt x="410" y="845"/>
                    </a:lnTo>
                    <a:lnTo>
                      <a:pt x="412" y="845"/>
                    </a:lnTo>
                    <a:lnTo>
                      <a:pt x="416" y="848"/>
                    </a:lnTo>
                    <a:lnTo>
                      <a:pt x="424" y="856"/>
                    </a:lnTo>
                    <a:lnTo>
                      <a:pt x="428" y="860"/>
                    </a:lnTo>
                    <a:lnTo>
                      <a:pt x="433" y="862"/>
                    </a:lnTo>
                    <a:lnTo>
                      <a:pt x="435" y="862"/>
                    </a:lnTo>
                    <a:lnTo>
                      <a:pt x="437" y="862"/>
                    </a:lnTo>
                    <a:lnTo>
                      <a:pt x="439" y="860"/>
                    </a:lnTo>
                    <a:lnTo>
                      <a:pt x="443" y="854"/>
                    </a:lnTo>
                    <a:lnTo>
                      <a:pt x="451" y="850"/>
                    </a:lnTo>
                    <a:lnTo>
                      <a:pt x="453" y="848"/>
                    </a:lnTo>
                    <a:lnTo>
                      <a:pt x="455" y="848"/>
                    </a:lnTo>
                    <a:lnTo>
                      <a:pt x="458" y="850"/>
                    </a:lnTo>
                    <a:lnTo>
                      <a:pt x="460" y="852"/>
                    </a:lnTo>
                    <a:lnTo>
                      <a:pt x="466" y="858"/>
                    </a:lnTo>
                    <a:lnTo>
                      <a:pt x="470" y="860"/>
                    </a:lnTo>
                    <a:lnTo>
                      <a:pt x="474" y="862"/>
                    </a:lnTo>
                    <a:lnTo>
                      <a:pt x="478" y="866"/>
                    </a:lnTo>
                    <a:lnTo>
                      <a:pt x="483" y="871"/>
                    </a:lnTo>
                    <a:lnTo>
                      <a:pt x="491" y="875"/>
                    </a:lnTo>
                    <a:lnTo>
                      <a:pt x="503" y="885"/>
                    </a:lnTo>
                    <a:lnTo>
                      <a:pt x="510" y="887"/>
                    </a:lnTo>
                    <a:lnTo>
                      <a:pt x="518" y="889"/>
                    </a:lnTo>
                    <a:lnTo>
                      <a:pt x="526" y="891"/>
                    </a:lnTo>
                    <a:lnTo>
                      <a:pt x="535" y="889"/>
                    </a:lnTo>
                    <a:lnTo>
                      <a:pt x="545" y="889"/>
                    </a:lnTo>
                    <a:lnTo>
                      <a:pt x="551" y="889"/>
                    </a:lnTo>
                    <a:lnTo>
                      <a:pt x="554" y="891"/>
                    </a:lnTo>
                    <a:lnTo>
                      <a:pt x="558" y="894"/>
                    </a:lnTo>
                    <a:lnTo>
                      <a:pt x="560" y="900"/>
                    </a:lnTo>
                    <a:lnTo>
                      <a:pt x="562" y="912"/>
                    </a:lnTo>
                    <a:lnTo>
                      <a:pt x="562" y="929"/>
                    </a:lnTo>
                    <a:lnTo>
                      <a:pt x="560" y="956"/>
                    </a:lnTo>
                    <a:lnTo>
                      <a:pt x="558" y="962"/>
                    </a:lnTo>
                    <a:lnTo>
                      <a:pt x="554" y="969"/>
                    </a:lnTo>
                    <a:lnTo>
                      <a:pt x="552" y="973"/>
                    </a:lnTo>
                    <a:lnTo>
                      <a:pt x="552" y="983"/>
                    </a:lnTo>
                    <a:lnTo>
                      <a:pt x="556" y="992"/>
                    </a:lnTo>
                    <a:lnTo>
                      <a:pt x="562" y="1002"/>
                    </a:lnTo>
                    <a:lnTo>
                      <a:pt x="572" y="1008"/>
                    </a:lnTo>
                    <a:lnTo>
                      <a:pt x="575" y="1010"/>
                    </a:lnTo>
                    <a:lnTo>
                      <a:pt x="585" y="1010"/>
                    </a:lnTo>
                    <a:lnTo>
                      <a:pt x="598" y="1010"/>
                    </a:lnTo>
                    <a:lnTo>
                      <a:pt x="610" y="1015"/>
                    </a:lnTo>
                    <a:lnTo>
                      <a:pt x="616" y="1015"/>
                    </a:lnTo>
                    <a:lnTo>
                      <a:pt x="620" y="1017"/>
                    </a:lnTo>
                    <a:lnTo>
                      <a:pt x="625" y="1025"/>
                    </a:lnTo>
                    <a:lnTo>
                      <a:pt x="629" y="1029"/>
                    </a:lnTo>
                    <a:lnTo>
                      <a:pt x="631" y="1029"/>
                    </a:lnTo>
                    <a:lnTo>
                      <a:pt x="631" y="1027"/>
                    </a:lnTo>
                    <a:lnTo>
                      <a:pt x="633" y="1023"/>
                    </a:lnTo>
                    <a:lnTo>
                      <a:pt x="643" y="1010"/>
                    </a:lnTo>
                    <a:lnTo>
                      <a:pt x="648" y="996"/>
                    </a:lnTo>
                    <a:lnTo>
                      <a:pt x="652" y="994"/>
                    </a:lnTo>
                    <a:lnTo>
                      <a:pt x="658" y="992"/>
                    </a:lnTo>
                    <a:lnTo>
                      <a:pt x="669" y="992"/>
                    </a:lnTo>
                    <a:lnTo>
                      <a:pt x="677" y="990"/>
                    </a:lnTo>
                    <a:lnTo>
                      <a:pt x="687" y="987"/>
                    </a:lnTo>
                    <a:lnTo>
                      <a:pt x="696" y="979"/>
                    </a:lnTo>
                    <a:lnTo>
                      <a:pt x="706" y="971"/>
                    </a:lnTo>
                    <a:lnTo>
                      <a:pt x="725" y="960"/>
                    </a:lnTo>
                    <a:lnTo>
                      <a:pt x="737" y="952"/>
                    </a:lnTo>
                    <a:lnTo>
                      <a:pt x="746" y="948"/>
                    </a:lnTo>
                    <a:lnTo>
                      <a:pt x="754" y="948"/>
                    </a:lnTo>
                    <a:lnTo>
                      <a:pt x="762" y="950"/>
                    </a:lnTo>
                    <a:lnTo>
                      <a:pt x="769" y="952"/>
                    </a:lnTo>
                    <a:lnTo>
                      <a:pt x="773" y="956"/>
                    </a:lnTo>
                    <a:lnTo>
                      <a:pt x="775" y="960"/>
                    </a:lnTo>
                    <a:lnTo>
                      <a:pt x="779" y="967"/>
                    </a:lnTo>
                    <a:lnTo>
                      <a:pt x="785" y="967"/>
                    </a:lnTo>
                    <a:lnTo>
                      <a:pt x="787" y="965"/>
                    </a:lnTo>
                    <a:lnTo>
                      <a:pt x="790" y="964"/>
                    </a:lnTo>
                    <a:lnTo>
                      <a:pt x="792" y="964"/>
                    </a:lnTo>
                    <a:lnTo>
                      <a:pt x="794" y="964"/>
                    </a:lnTo>
                    <a:lnTo>
                      <a:pt x="798" y="964"/>
                    </a:lnTo>
                    <a:lnTo>
                      <a:pt x="811" y="967"/>
                    </a:lnTo>
                    <a:lnTo>
                      <a:pt x="819" y="969"/>
                    </a:lnTo>
                    <a:lnTo>
                      <a:pt x="823" y="971"/>
                    </a:lnTo>
                    <a:lnTo>
                      <a:pt x="827" y="971"/>
                    </a:lnTo>
                    <a:lnTo>
                      <a:pt x="831" y="975"/>
                    </a:lnTo>
                    <a:lnTo>
                      <a:pt x="838" y="981"/>
                    </a:lnTo>
                    <a:lnTo>
                      <a:pt x="852" y="983"/>
                    </a:lnTo>
                    <a:lnTo>
                      <a:pt x="859" y="983"/>
                    </a:lnTo>
                    <a:lnTo>
                      <a:pt x="863" y="983"/>
                    </a:lnTo>
                    <a:lnTo>
                      <a:pt x="867" y="987"/>
                    </a:lnTo>
                    <a:lnTo>
                      <a:pt x="879" y="994"/>
                    </a:lnTo>
                    <a:lnTo>
                      <a:pt x="896" y="1002"/>
                    </a:lnTo>
                    <a:lnTo>
                      <a:pt x="900" y="1004"/>
                    </a:lnTo>
                    <a:lnTo>
                      <a:pt x="906" y="1004"/>
                    </a:lnTo>
                    <a:lnTo>
                      <a:pt x="907" y="1002"/>
                    </a:lnTo>
                    <a:lnTo>
                      <a:pt x="909" y="1002"/>
                    </a:lnTo>
                    <a:lnTo>
                      <a:pt x="913" y="1004"/>
                    </a:lnTo>
                    <a:lnTo>
                      <a:pt x="919" y="1006"/>
                    </a:lnTo>
                    <a:lnTo>
                      <a:pt x="929" y="1010"/>
                    </a:lnTo>
                    <a:lnTo>
                      <a:pt x="929" y="1006"/>
                    </a:lnTo>
                    <a:lnTo>
                      <a:pt x="930" y="1004"/>
                    </a:lnTo>
                    <a:lnTo>
                      <a:pt x="930" y="1000"/>
                    </a:lnTo>
                    <a:lnTo>
                      <a:pt x="932" y="994"/>
                    </a:lnTo>
                    <a:lnTo>
                      <a:pt x="936" y="983"/>
                    </a:lnTo>
                    <a:lnTo>
                      <a:pt x="938" y="977"/>
                    </a:lnTo>
                    <a:lnTo>
                      <a:pt x="940" y="975"/>
                    </a:lnTo>
                    <a:lnTo>
                      <a:pt x="940" y="975"/>
                    </a:lnTo>
                    <a:lnTo>
                      <a:pt x="944" y="977"/>
                    </a:lnTo>
                    <a:lnTo>
                      <a:pt x="946" y="977"/>
                    </a:lnTo>
                    <a:lnTo>
                      <a:pt x="948" y="975"/>
                    </a:lnTo>
                    <a:lnTo>
                      <a:pt x="952" y="975"/>
                    </a:lnTo>
                    <a:lnTo>
                      <a:pt x="957" y="973"/>
                    </a:lnTo>
                    <a:lnTo>
                      <a:pt x="957" y="973"/>
                    </a:lnTo>
                    <a:lnTo>
                      <a:pt x="957" y="971"/>
                    </a:lnTo>
                    <a:lnTo>
                      <a:pt x="957" y="967"/>
                    </a:lnTo>
                    <a:lnTo>
                      <a:pt x="957" y="965"/>
                    </a:lnTo>
                    <a:lnTo>
                      <a:pt x="955" y="956"/>
                    </a:lnTo>
                    <a:lnTo>
                      <a:pt x="957" y="946"/>
                    </a:lnTo>
                    <a:lnTo>
                      <a:pt x="959" y="944"/>
                    </a:lnTo>
                    <a:lnTo>
                      <a:pt x="961" y="942"/>
                    </a:lnTo>
                    <a:lnTo>
                      <a:pt x="963" y="944"/>
                    </a:lnTo>
                    <a:lnTo>
                      <a:pt x="965" y="944"/>
                    </a:lnTo>
                    <a:lnTo>
                      <a:pt x="967" y="944"/>
                    </a:lnTo>
                    <a:lnTo>
                      <a:pt x="971" y="939"/>
                    </a:lnTo>
                    <a:lnTo>
                      <a:pt x="971" y="937"/>
                    </a:lnTo>
                    <a:lnTo>
                      <a:pt x="973" y="933"/>
                    </a:lnTo>
                    <a:lnTo>
                      <a:pt x="976" y="925"/>
                    </a:lnTo>
                    <a:lnTo>
                      <a:pt x="976" y="921"/>
                    </a:lnTo>
                    <a:lnTo>
                      <a:pt x="976" y="919"/>
                    </a:lnTo>
                    <a:lnTo>
                      <a:pt x="976" y="916"/>
                    </a:lnTo>
                    <a:lnTo>
                      <a:pt x="976" y="910"/>
                    </a:lnTo>
                    <a:lnTo>
                      <a:pt x="978" y="906"/>
                    </a:lnTo>
                    <a:lnTo>
                      <a:pt x="978" y="902"/>
                    </a:lnTo>
                    <a:lnTo>
                      <a:pt x="978" y="900"/>
                    </a:lnTo>
                    <a:lnTo>
                      <a:pt x="975" y="898"/>
                    </a:lnTo>
                    <a:lnTo>
                      <a:pt x="975" y="894"/>
                    </a:lnTo>
                    <a:lnTo>
                      <a:pt x="971" y="887"/>
                    </a:lnTo>
                    <a:lnTo>
                      <a:pt x="971" y="883"/>
                    </a:lnTo>
                    <a:lnTo>
                      <a:pt x="973" y="879"/>
                    </a:lnTo>
                    <a:lnTo>
                      <a:pt x="973" y="877"/>
                    </a:lnTo>
                    <a:lnTo>
                      <a:pt x="978" y="873"/>
                    </a:lnTo>
                    <a:lnTo>
                      <a:pt x="980" y="871"/>
                    </a:lnTo>
                    <a:lnTo>
                      <a:pt x="984" y="866"/>
                    </a:lnTo>
                    <a:lnTo>
                      <a:pt x="984" y="864"/>
                    </a:lnTo>
                    <a:lnTo>
                      <a:pt x="984" y="862"/>
                    </a:lnTo>
                    <a:lnTo>
                      <a:pt x="984" y="860"/>
                    </a:lnTo>
                    <a:lnTo>
                      <a:pt x="984" y="854"/>
                    </a:lnTo>
                    <a:lnTo>
                      <a:pt x="986" y="850"/>
                    </a:lnTo>
                    <a:lnTo>
                      <a:pt x="988" y="847"/>
                    </a:lnTo>
                    <a:lnTo>
                      <a:pt x="990" y="843"/>
                    </a:lnTo>
                    <a:lnTo>
                      <a:pt x="990" y="839"/>
                    </a:lnTo>
                    <a:lnTo>
                      <a:pt x="990" y="835"/>
                    </a:lnTo>
                    <a:lnTo>
                      <a:pt x="994" y="833"/>
                    </a:lnTo>
                    <a:lnTo>
                      <a:pt x="996" y="829"/>
                    </a:lnTo>
                    <a:lnTo>
                      <a:pt x="998" y="827"/>
                    </a:lnTo>
                    <a:lnTo>
                      <a:pt x="1000" y="822"/>
                    </a:lnTo>
                    <a:lnTo>
                      <a:pt x="998" y="816"/>
                    </a:lnTo>
                    <a:lnTo>
                      <a:pt x="996" y="810"/>
                    </a:lnTo>
                    <a:lnTo>
                      <a:pt x="996" y="802"/>
                    </a:lnTo>
                    <a:lnTo>
                      <a:pt x="994" y="799"/>
                    </a:lnTo>
                    <a:lnTo>
                      <a:pt x="994" y="799"/>
                    </a:lnTo>
                    <a:lnTo>
                      <a:pt x="994" y="795"/>
                    </a:lnTo>
                    <a:lnTo>
                      <a:pt x="994" y="795"/>
                    </a:lnTo>
                    <a:lnTo>
                      <a:pt x="996" y="789"/>
                    </a:lnTo>
                    <a:lnTo>
                      <a:pt x="1003" y="779"/>
                    </a:lnTo>
                    <a:lnTo>
                      <a:pt x="1009" y="774"/>
                    </a:lnTo>
                    <a:lnTo>
                      <a:pt x="1013" y="772"/>
                    </a:lnTo>
                    <a:lnTo>
                      <a:pt x="1013" y="770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09" y="766"/>
                    </a:lnTo>
                    <a:lnTo>
                      <a:pt x="1007" y="766"/>
                    </a:lnTo>
                    <a:lnTo>
                      <a:pt x="1007" y="764"/>
                    </a:lnTo>
                    <a:lnTo>
                      <a:pt x="1007" y="760"/>
                    </a:lnTo>
                    <a:lnTo>
                      <a:pt x="1007" y="758"/>
                    </a:lnTo>
                    <a:lnTo>
                      <a:pt x="1009" y="754"/>
                    </a:lnTo>
                    <a:lnTo>
                      <a:pt x="1013" y="751"/>
                    </a:lnTo>
                    <a:lnTo>
                      <a:pt x="1013" y="749"/>
                    </a:lnTo>
                    <a:lnTo>
                      <a:pt x="1013" y="745"/>
                    </a:lnTo>
                    <a:lnTo>
                      <a:pt x="1013" y="737"/>
                    </a:lnTo>
                    <a:lnTo>
                      <a:pt x="1013" y="735"/>
                    </a:lnTo>
                    <a:lnTo>
                      <a:pt x="1015" y="733"/>
                    </a:lnTo>
                    <a:lnTo>
                      <a:pt x="1015" y="731"/>
                    </a:lnTo>
                    <a:lnTo>
                      <a:pt x="1015" y="724"/>
                    </a:lnTo>
                    <a:lnTo>
                      <a:pt x="1015" y="718"/>
                    </a:lnTo>
                    <a:lnTo>
                      <a:pt x="1015" y="716"/>
                    </a:lnTo>
                    <a:lnTo>
                      <a:pt x="1013" y="712"/>
                    </a:lnTo>
                    <a:lnTo>
                      <a:pt x="1011" y="710"/>
                    </a:lnTo>
                    <a:lnTo>
                      <a:pt x="1009" y="706"/>
                    </a:lnTo>
                    <a:lnTo>
                      <a:pt x="1007" y="701"/>
                    </a:lnTo>
                    <a:lnTo>
                      <a:pt x="1007" y="695"/>
                    </a:lnTo>
                    <a:lnTo>
                      <a:pt x="1007" y="691"/>
                    </a:lnTo>
                    <a:lnTo>
                      <a:pt x="1009" y="687"/>
                    </a:lnTo>
                    <a:lnTo>
                      <a:pt x="1009" y="682"/>
                    </a:lnTo>
                    <a:lnTo>
                      <a:pt x="1009" y="680"/>
                    </a:lnTo>
                    <a:lnTo>
                      <a:pt x="1009" y="678"/>
                    </a:lnTo>
                    <a:lnTo>
                      <a:pt x="1011" y="678"/>
                    </a:lnTo>
                    <a:lnTo>
                      <a:pt x="1015" y="680"/>
                    </a:lnTo>
                    <a:lnTo>
                      <a:pt x="1017" y="680"/>
                    </a:lnTo>
                    <a:lnTo>
                      <a:pt x="1017" y="680"/>
                    </a:lnTo>
                    <a:lnTo>
                      <a:pt x="1021" y="678"/>
                    </a:lnTo>
                    <a:lnTo>
                      <a:pt x="1024" y="676"/>
                    </a:lnTo>
                    <a:lnTo>
                      <a:pt x="1024" y="674"/>
                    </a:lnTo>
                    <a:lnTo>
                      <a:pt x="1024" y="674"/>
                    </a:lnTo>
                    <a:lnTo>
                      <a:pt x="1023" y="670"/>
                    </a:lnTo>
                    <a:lnTo>
                      <a:pt x="1023" y="668"/>
                    </a:lnTo>
                    <a:lnTo>
                      <a:pt x="1023" y="666"/>
                    </a:lnTo>
                    <a:lnTo>
                      <a:pt x="1023" y="662"/>
                    </a:lnTo>
                    <a:lnTo>
                      <a:pt x="1023" y="662"/>
                    </a:lnTo>
                    <a:lnTo>
                      <a:pt x="1024" y="660"/>
                    </a:lnTo>
                    <a:lnTo>
                      <a:pt x="1024" y="658"/>
                    </a:lnTo>
                    <a:lnTo>
                      <a:pt x="1026" y="658"/>
                    </a:lnTo>
                    <a:lnTo>
                      <a:pt x="1028" y="658"/>
                    </a:lnTo>
                    <a:lnTo>
                      <a:pt x="1030" y="657"/>
                    </a:lnTo>
                    <a:lnTo>
                      <a:pt x="1032" y="653"/>
                    </a:lnTo>
                    <a:lnTo>
                      <a:pt x="1034" y="651"/>
                    </a:lnTo>
                    <a:lnTo>
                      <a:pt x="1034" y="649"/>
                    </a:lnTo>
                    <a:lnTo>
                      <a:pt x="1032" y="649"/>
                    </a:lnTo>
                    <a:lnTo>
                      <a:pt x="1030" y="649"/>
                    </a:lnTo>
                    <a:lnTo>
                      <a:pt x="1030" y="649"/>
                    </a:lnTo>
                    <a:lnTo>
                      <a:pt x="1030" y="647"/>
                    </a:lnTo>
                    <a:lnTo>
                      <a:pt x="1030" y="645"/>
                    </a:lnTo>
                    <a:lnTo>
                      <a:pt x="1032" y="643"/>
                    </a:lnTo>
                    <a:lnTo>
                      <a:pt x="1034" y="639"/>
                    </a:lnTo>
                    <a:lnTo>
                      <a:pt x="1036" y="639"/>
                    </a:lnTo>
                    <a:lnTo>
                      <a:pt x="1038" y="639"/>
                    </a:lnTo>
                    <a:lnTo>
                      <a:pt x="1042" y="641"/>
                    </a:lnTo>
                    <a:lnTo>
                      <a:pt x="1044" y="643"/>
                    </a:lnTo>
                    <a:lnTo>
                      <a:pt x="1046" y="643"/>
                    </a:lnTo>
                    <a:lnTo>
                      <a:pt x="1046" y="643"/>
                    </a:lnTo>
                    <a:lnTo>
                      <a:pt x="1046" y="641"/>
                    </a:lnTo>
                    <a:lnTo>
                      <a:pt x="1046" y="637"/>
                    </a:lnTo>
                    <a:lnTo>
                      <a:pt x="1046" y="634"/>
                    </a:lnTo>
                    <a:lnTo>
                      <a:pt x="1046" y="630"/>
                    </a:lnTo>
                    <a:lnTo>
                      <a:pt x="1046" y="628"/>
                    </a:lnTo>
                    <a:lnTo>
                      <a:pt x="1046" y="626"/>
                    </a:lnTo>
                    <a:lnTo>
                      <a:pt x="1047" y="624"/>
                    </a:lnTo>
                    <a:lnTo>
                      <a:pt x="1049" y="624"/>
                    </a:lnTo>
                    <a:lnTo>
                      <a:pt x="1047" y="622"/>
                    </a:lnTo>
                    <a:lnTo>
                      <a:pt x="1046" y="618"/>
                    </a:lnTo>
                    <a:lnTo>
                      <a:pt x="1044" y="614"/>
                    </a:lnTo>
                    <a:lnTo>
                      <a:pt x="1042" y="609"/>
                    </a:lnTo>
                    <a:lnTo>
                      <a:pt x="1040" y="607"/>
                    </a:lnTo>
                    <a:lnTo>
                      <a:pt x="1042" y="603"/>
                    </a:lnTo>
                    <a:lnTo>
                      <a:pt x="1044" y="599"/>
                    </a:lnTo>
                    <a:lnTo>
                      <a:pt x="1044" y="597"/>
                    </a:lnTo>
                    <a:lnTo>
                      <a:pt x="1047" y="593"/>
                    </a:lnTo>
                    <a:lnTo>
                      <a:pt x="1047" y="593"/>
                    </a:lnTo>
                    <a:lnTo>
                      <a:pt x="1047" y="591"/>
                    </a:lnTo>
                    <a:lnTo>
                      <a:pt x="1049" y="587"/>
                    </a:lnTo>
                    <a:lnTo>
                      <a:pt x="1051" y="580"/>
                    </a:lnTo>
                    <a:lnTo>
                      <a:pt x="1053" y="576"/>
                    </a:lnTo>
                    <a:lnTo>
                      <a:pt x="1055" y="574"/>
                    </a:lnTo>
                    <a:lnTo>
                      <a:pt x="1057" y="572"/>
                    </a:lnTo>
                    <a:lnTo>
                      <a:pt x="1059" y="572"/>
                    </a:lnTo>
                    <a:lnTo>
                      <a:pt x="1061" y="570"/>
                    </a:lnTo>
                    <a:lnTo>
                      <a:pt x="1061" y="568"/>
                    </a:lnTo>
                    <a:lnTo>
                      <a:pt x="1061" y="566"/>
                    </a:lnTo>
                    <a:lnTo>
                      <a:pt x="1059" y="564"/>
                    </a:lnTo>
                    <a:lnTo>
                      <a:pt x="1057" y="563"/>
                    </a:lnTo>
                    <a:lnTo>
                      <a:pt x="1057" y="561"/>
                    </a:lnTo>
                    <a:lnTo>
                      <a:pt x="1057" y="559"/>
                    </a:lnTo>
                    <a:lnTo>
                      <a:pt x="1057" y="557"/>
                    </a:lnTo>
                    <a:lnTo>
                      <a:pt x="1057" y="557"/>
                    </a:lnTo>
                  </a:path>
                </a:pathLst>
              </a:custGeom>
              <a:gradFill>
                <a:gsLst>
                  <a:gs pos="0">
                    <a:srgbClr val="6E0528"/>
                  </a:gs>
                  <a:gs pos="87000">
                    <a:srgbClr val="971743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</p:grpSp>
        <p:pic>
          <p:nvPicPr>
            <p:cNvPr id="30" name="그림 39" descr="04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38241" y="8151244"/>
              <a:ext cx="270146" cy="3636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13" descr="5575-4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55201" y="6844026"/>
              <a:ext cx="395601" cy="4205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" name="모서리가 둥근 직사각형 38"/>
            <p:cNvSpPr>
              <a:spLocks noChangeArrowheads="1"/>
            </p:cNvSpPr>
            <p:nvPr/>
          </p:nvSpPr>
          <p:spPr bwMode="auto">
            <a:xfrm>
              <a:off x="7229707" y="6947729"/>
              <a:ext cx="798677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울진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  <p:grpSp>
          <p:nvGrpSpPr>
            <p:cNvPr id="5" name="그룹 87"/>
            <p:cNvGrpSpPr/>
            <p:nvPr/>
          </p:nvGrpSpPr>
          <p:grpSpPr>
            <a:xfrm>
              <a:off x="7170108" y="9354521"/>
              <a:ext cx="930283" cy="356691"/>
              <a:chOff x="2143108" y="4815231"/>
              <a:chExt cx="1115627" cy="402356"/>
            </a:xfrm>
          </p:grpSpPr>
          <p:pic>
            <p:nvPicPr>
              <p:cNvPr id="38" name="그림 37" descr="02.png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143108" y="4815231"/>
                <a:ext cx="317684" cy="3997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9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2204562" y="4867515"/>
                <a:ext cx="1054173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포항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grpSp>
          <p:nvGrpSpPr>
            <p:cNvPr id="7" name="그룹 91"/>
            <p:cNvGrpSpPr/>
            <p:nvPr/>
          </p:nvGrpSpPr>
          <p:grpSpPr>
            <a:xfrm>
              <a:off x="6516216" y="9607839"/>
              <a:ext cx="1084117" cy="550437"/>
              <a:chOff x="1358937" y="5214950"/>
              <a:chExt cx="1300111" cy="620906"/>
            </a:xfrm>
          </p:grpSpPr>
          <p:pic>
            <p:nvPicPr>
              <p:cNvPr id="36" name="그림 165" descr="그림3.png"/>
              <p:cNvPicPr>
                <a:picLocks noChangeAspect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973751" y="5214950"/>
                <a:ext cx="619540" cy="6209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7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1358937" y="5475504"/>
                <a:ext cx="1300111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경주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sp>
          <p:nvSpPr>
            <p:cNvPr id="35" name="모서리가 둥근 직사각형 38"/>
            <p:cNvSpPr>
              <a:spLocks noChangeArrowheads="1"/>
            </p:cNvSpPr>
            <p:nvPr/>
          </p:nvSpPr>
          <p:spPr bwMode="auto">
            <a:xfrm>
              <a:off x="7170108" y="8222900"/>
              <a:ext cx="930284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영덕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</p:grpSp>
      <p:sp>
        <p:nvSpPr>
          <p:cNvPr id="45" name="Line 43"/>
          <p:cNvSpPr>
            <a:spLocks noChangeShapeType="1"/>
          </p:cNvSpPr>
          <p:nvPr/>
        </p:nvSpPr>
        <p:spPr bwMode="auto">
          <a:xfrm>
            <a:off x="6005644" y="4448027"/>
            <a:ext cx="1360153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46" name="Rectangle 168"/>
          <p:cNvSpPr>
            <a:spLocks noChangeArrowheads="1"/>
          </p:cNvSpPr>
          <p:nvPr/>
        </p:nvSpPr>
        <p:spPr bwMode="auto">
          <a:xfrm>
            <a:off x="8301902" y="3515796"/>
            <a:ext cx="700785" cy="670635"/>
          </a:xfrm>
          <a:prstGeom prst="rect">
            <a:avLst/>
          </a:prstGeom>
          <a:noFill/>
          <a:ln w="635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 sz="1100" spc="-150">
              <a:solidFill>
                <a:srgbClr val="FFFFFF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grpSp>
        <p:nvGrpSpPr>
          <p:cNvPr id="8" name="그룹 18"/>
          <p:cNvGrpSpPr>
            <a:grpSpLocks noChangeAspect="1"/>
          </p:cNvGrpSpPr>
          <p:nvPr/>
        </p:nvGrpSpPr>
        <p:grpSpPr bwMode="auto">
          <a:xfrm>
            <a:off x="8296516" y="3515796"/>
            <a:ext cx="700785" cy="670635"/>
            <a:chOff x="7093520" y="1191463"/>
            <a:chExt cx="560070" cy="560070"/>
          </a:xfrm>
        </p:grpSpPr>
        <p:sp>
          <p:nvSpPr>
            <p:cNvPr id="63" name="Rectangle 169"/>
            <p:cNvSpPr>
              <a:spLocks noChangeArrowheads="1"/>
            </p:cNvSpPr>
            <p:nvPr/>
          </p:nvSpPr>
          <p:spPr bwMode="auto">
            <a:xfrm>
              <a:off x="7093520" y="1191463"/>
              <a:ext cx="560070" cy="560070"/>
            </a:xfrm>
            <a:prstGeom prst="rect">
              <a:avLst/>
            </a:prstGeom>
            <a:gradFill flip="none" rotWithShape="1">
              <a:gsLst>
                <a:gs pos="0">
                  <a:srgbClr val="99CCFF">
                    <a:shade val="30000"/>
                    <a:satMod val="115000"/>
                  </a:srgbClr>
                </a:gs>
                <a:gs pos="50000">
                  <a:srgbClr val="99CCFF">
                    <a:shade val="67500"/>
                    <a:satMod val="115000"/>
                  </a:srgbClr>
                </a:gs>
                <a:gs pos="100000">
                  <a:srgbClr val="99CCF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6350">
              <a:solidFill>
                <a:srgbClr val="D9D9D9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sz="1100" spc="-150">
                <a:solidFill>
                  <a:srgbClr val="FFFFFF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  <p:sp>
          <p:nvSpPr>
            <p:cNvPr id="64" name="Freeform 135"/>
            <p:cNvSpPr>
              <a:spLocks noChangeAspect="1"/>
            </p:cNvSpPr>
            <p:nvPr/>
          </p:nvSpPr>
          <p:spPr bwMode="auto">
            <a:xfrm>
              <a:off x="7231062" y="1325047"/>
              <a:ext cx="320714" cy="269618"/>
            </a:xfrm>
            <a:custGeom>
              <a:avLst/>
              <a:gdLst/>
              <a:ahLst/>
              <a:cxnLst>
                <a:cxn ang="0">
                  <a:pos x="282" y="14"/>
                </a:cxn>
                <a:cxn ang="0">
                  <a:pos x="266" y="46"/>
                </a:cxn>
                <a:cxn ang="0">
                  <a:pos x="240" y="94"/>
                </a:cxn>
                <a:cxn ang="0">
                  <a:pos x="212" y="84"/>
                </a:cxn>
                <a:cxn ang="0">
                  <a:pos x="200" y="52"/>
                </a:cxn>
                <a:cxn ang="0">
                  <a:pos x="160" y="96"/>
                </a:cxn>
                <a:cxn ang="0">
                  <a:pos x="142" y="158"/>
                </a:cxn>
                <a:cxn ang="0">
                  <a:pos x="106" y="176"/>
                </a:cxn>
                <a:cxn ang="0">
                  <a:pos x="56" y="156"/>
                </a:cxn>
                <a:cxn ang="0">
                  <a:pos x="18" y="176"/>
                </a:cxn>
                <a:cxn ang="0">
                  <a:pos x="2" y="214"/>
                </a:cxn>
                <a:cxn ang="0">
                  <a:pos x="30" y="238"/>
                </a:cxn>
                <a:cxn ang="0">
                  <a:pos x="62" y="256"/>
                </a:cxn>
                <a:cxn ang="0">
                  <a:pos x="44" y="302"/>
                </a:cxn>
                <a:cxn ang="0">
                  <a:pos x="86" y="322"/>
                </a:cxn>
                <a:cxn ang="0">
                  <a:pos x="120" y="316"/>
                </a:cxn>
                <a:cxn ang="0">
                  <a:pos x="132" y="352"/>
                </a:cxn>
                <a:cxn ang="0">
                  <a:pos x="168" y="388"/>
                </a:cxn>
                <a:cxn ang="0">
                  <a:pos x="194" y="374"/>
                </a:cxn>
                <a:cxn ang="0">
                  <a:pos x="236" y="388"/>
                </a:cxn>
                <a:cxn ang="0">
                  <a:pos x="280" y="370"/>
                </a:cxn>
                <a:cxn ang="0">
                  <a:pos x="306" y="382"/>
                </a:cxn>
                <a:cxn ang="0">
                  <a:pos x="346" y="386"/>
                </a:cxn>
                <a:cxn ang="0">
                  <a:pos x="386" y="362"/>
                </a:cxn>
                <a:cxn ang="0">
                  <a:pos x="410" y="366"/>
                </a:cxn>
                <a:cxn ang="0">
                  <a:pos x="416" y="334"/>
                </a:cxn>
                <a:cxn ang="0">
                  <a:pos x="450" y="308"/>
                </a:cxn>
                <a:cxn ang="0">
                  <a:pos x="432" y="260"/>
                </a:cxn>
                <a:cxn ang="0">
                  <a:pos x="452" y="234"/>
                </a:cxn>
                <a:cxn ang="0">
                  <a:pos x="480" y="210"/>
                </a:cxn>
                <a:cxn ang="0">
                  <a:pos x="444" y="196"/>
                </a:cxn>
                <a:cxn ang="0">
                  <a:pos x="406" y="208"/>
                </a:cxn>
                <a:cxn ang="0">
                  <a:pos x="378" y="210"/>
                </a:cxn>
                <a:cxn ang="0">
                  <a:pos x="380" y="174"/>
                </a:cxn>
                <a:cxn ang="0">
                  <a:pos x="412" y="138"/>
                </a:cxn>
                <a:cxn ang="0">
                  <a:pos x="394" y="104"/>
                </a:cxn>
                <a:cxn ang="0">
                  <a:pos x="380" y="64"/>
                </a:cxn>
                <a:cxn ang="0">
                  <a:pos x="352" y="14"/>
                </a:cxn>
                <a:cxn ang="0">
                  <a:pos x="312" y="0"/>
                </a:cxn>
              </a:cxnLst>
              <a:rect l="0" t="0" r="r" b="b"/>
              <a:pathLst>
                <a:path w="486" h="398">
                  <a:moveTo>
                    <a:pt x="290" y="0"/>
                  </a:moveTo>
                  <a:lnTo>
                    <a:pt x="282" y="14"/>
                  </a:lnTo>
                  <a:lnTo>
                    <a:pt x="270" y="22"/>
                  </a:lnTo>
                  <a:lnTo>
                    <a:pt x="266" y="46"/>
                  </a:lnTo>
                  <a:lnTo>
                    <a:pt x="252" y="58"/>
                  </a:lnTo>
                  <a:lnTo>
                    <a:pt x="240" y="94"/>
                  </a:lnTo>
                  <a:lnTo>
                    <a:pt x="228" y="100"/>
                  </a:lnTo>
                  <a:lnTo>
                    <a:pt x="212" y="84"/>
                  </a:lnTo>
                  <a:lnTo>
                    <a:pt x="212" y="56"/>
                  </a:lnTo>
                  <a:lnTo>
                    <a:pt x="200" y="52"/>
                  </a:lnTo>
                  <a:lnTo>
                    <a:pt x="178" y="78"/>
                  </a:lnTo>
                  <a:lnTo>
                    <a:pt x="160" y="96"/>
                  </a:lnTo>
                  <a:lnTo>
                    <a:pt x="160" y="130"/>
                  </a:lnTo>
                  <a:lnTo>
                    <a:pt x="142" y="158"/>
                  </a:lnTo>
                  <a:lnTo>
                    <a:pt x="124" y="168"/>
                  </a:lnTo>
                  <a:lnTo>
                    <a:pt x="106" y="176"/>
                  </a:lnTo>
                  <a:lnTo>
                    <a:pt x="84" y="174"/>
                  </a:lnTo>
                  <a:lnTo>
                    <a:pt x="56" y="156"/>
                  </a:lnTo>
                  <a:lnTo>
                    <a:pt x="22" y="148"/>
                  </a:lnTo>
                  <a:lnTo>
                    <a:pt x="18" y="176"/>
                  </a:lnTo>
                  <a:lnTo>
                    <a:pt x="0" y="194"/>
                  </a:lnTo>
                  <a:lnTo>
                    <a:pt x="2" y="214"/>
                  </a:lnTo>
                  <a:lnTo>
                    <a:pt x="14" y="232"/>
                  </a:lnTo>
                  <a:lnTo>
                    <a:pt x="30" y="238"/>
                  </a:lnTo>
                  <a:lnTo>
                    <a:pt x="48" y="240"/>
                  </a:lnTo>
                  <a:lnTo>
                    <a:pt x="62" y="256"/>
                  </a:lnTo>
                  <a:lnTo>
                    <a:pt x="60" y="276"/>
                  </a:lnTo>
                  <a:lnTo>
                    <a:pt x="44" y="302"/>
                  </a:lnTo>
                  <a:lnTo>
                    <a:pt x="66" y="324"/>
                  </a:lnTo>
                  <a:lnTo>
                    <a:pt x="86" y="322"/>
                  </a:lnTo>
                  <a:lnTo>
                    <a:pt x="102" y="308"/>
                  </a:lnTo>
                  <a:lnTo>
                    <a:pt x="120" y="316"/>
                  </a:lnTo>
                  <a:lnTo>
                    <a:pt x="126" y="340"/>
                  </a:lnTo>
                  <a:lnTo>
                    <a:pt x="132" y="352"/>
                  </a:lnTo>
                  <a:lnTo>
                    <a:pt x="148" y="376"/>
                  </a:lnTo>
                  <a:lnTo>
                    <a:pt x="168" y="388"/>
                  </a:lnTo>
                  <a:lnTo>
                    <a:pt x="174" y="378"/>
                  </a:lnTo>
                  <a:lnTo>
                    <a:pt x="194" y="374"/>
                  </a:lnTo>
                  <a:lnTo>
                    <a:pt x="218" y="392"/>
                  </a:lnTo>
                  <a:lnTo>
                    <a:pt x="236" y="388"/>
                  </a:lnTo>
                  <a:lnTo>
                    <a:pt x="264" y="360"/>
                  </a:lnTo>
                  <a:lnTo>
                    <a:pt x="280" y="370"/>
                  </a:lnTo>
                  <a:lnTo>
                    <a:pt x="298" y="372"/>
                  </a:lnTo>
                  <a:lnTo>
                    <a:pt x="306" y="382"/>
                  </a:lnTo>
                  <a:lnTo>
                    <a:pt x="326" y="398"/>
                  </a:lnTo>
                  <a:lnTo>
                    <a:pt x="346" y="386"/>
                  </a:lnTo>
                  <a:lnTo>
                    <a:pt x="372" y="386"/>
                  </a:lnTo>
                  <a:lnTo>
                    <a:pt x="386" y="362"/>
                  </a:lnTo>
                  <a:lnTo>
                    <a:pt x="398" y="354"/>
                  </a:lnTo>
                  <a:lnTo>
                    <a:pt x="410" y="366"/>
                  </a:lnTo>
                  <a:lnTo>
                    <a:pt x="416" y="348"/>
                  </a:lnTo>
                  <a:lnTo>
                    <a:pt x="416" y="334"/>
                  </a:lnTo>
                  <a:lnTo>
                    <a:pt x="436" y="326"/>
                  </a:lnTo>
                  <a:lnTo>
                    <a:pt x="450" y="308"/>
                  </a:lnTo>
                  <a:lnTo>
                    <a:pt x="422" y="280"/>
                  </a:lnTo>
                  <a:lnTo>
                    <a:pt x="432" y="260"/>
                  </a:lnTo>
                  <a:lnTo>
                    <a:pt x="444" y="246"/>
                  </a:lnTo>
                  <a:lnTo>
                    <a:pt x="452" y="234"/>
                  </a:lnTo>
                  <a:lnTo>
                    <a:pt x="486" y="228"/>
                  </a:lnTo>
                  <a:lnTo>
                    <a:pt x="480" y="210"/>
                  </a:lnTo>
                  <a:lnTo>
                    <a:pt x="460" y="188"/>
                  </a:lnTo>
                  <a:lnTo>
                    <a:pt x="444" y="196"/>
                  </a:lnTo>
                  <a:lnTo>
                    <a:pt x="430" y="200"/>
                  </a:lnTo>
                  <a:lnTo>
                    <a:pt x="406" y="208"/>
                  </a:lnTo>
                  <a:lnTo>
                    <a:pt x="388" y="220"/>
                  </a:lnTo>
                  <a:lnTo>
                    <a:pt x="378" y="210"/>
                  </a:lnTo>
                  <a:lnTo>
                    <a:pt x="368" y="194"/>
                  </a:lnTo>
                  <a:lnTo>
                    <a:pt x="380" y="174"/>
                  </a:lnTo>
                  <a:lnTo>
                    <a:pt x="398" y="148"/>
                  </a:lnTo>
                  <a:lnTo>
                    <a:pt x="412" y="138"/>
                  </a:lnTo>
                  <a:lnTo>
                    <a:pt x="414" y="124"/>
                  </a:lnTo>
                  <a:lnTo>
                    <a:pt x="394" y="104"/>
                  </a:lnTo>
                  <a:lnTo>
                    <a:pt x="384" y="82"/>
                  </a:lnTo>
                  <a:lnTo>
                    <a:pt x="380" y="64"/>
                  </a:lnTo>
                  <a:lnTo>
                    <a:pt x="372" y="38"/>
                  </a:lnTo>
                  <a:lnTo>
                    <a:pt x="352" y="14"/>
                  </a:lnTo>
                  <a:lnTo>
                    <a:pt x="332" y="10"/>
                  </a:lnTo>
                  <a:lnTo>
                    <a:pt x="312" y="0"/>
                  </a:lnTo>
                  <a:lnTo>
                    <a:pt x="290" y="0"/>
                  </a:lnTo>
                  <a:close/>
                </a:path>
              </a:pathLst>
            </a:custGeom>
            <a:solidFill>
              <a:srgbClr val="0070C0"/>
            </a:solidFill>
            <a:ln w="6350" cmpd="sng">
              <a:solidFill>
                <a:schemeClr val="accent3">
                  <a:lumMod val="95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100" spc="-150">
                <a:solidFill>
                  <a:srgbClr val="000000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</p:grpSp>
      <p:sp>
        <p:nvSpPr>
          <p:cNvPr id="48" name="Text Box 49"/>
          <p:cNvSpPr txBox="1">
            <a:spLocks noChangeArrowheads="1"/>
          </p:cNvSpPr>
          <p:nvPr/>
        </p:nvSpPr>
        <p:spPr bwMode="auto">
          <a:xfrm>
            <a:off x="8284710" y="3455630"/>
            <a:ext cx="73914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rIns="3600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100" spc="-150" dirty="0">
                <a:solidFill>
                  <a:srgbClr val="FFFFFF"/>
                </a:solidFill>
                <a:latin typeface="HY울릉도M" pitchFamily="18" charset="-127"/>
                <a:ea typeface="HY울릉도B" pitchFamily="18" charset="-127"/>
                <a:cs typeface="-윤고딕120"/>
              </a:rPr>
              <a:t>울릉</a:t>
            </a:r>
          </a:p>
        </p:txBody>
      </p:sp>
      <p:sp>
        <p:nvSpPr>
          <p:cNvPr id="49" name="타원 48"/>
          <p:cNvSpPr/>
          <p:nvPr/>
        </p:nvSpPr>
        <p:spPr bwMode="auto">
          <a:xfrm>
            <a:off x="8800404" y="3957505"/>
            <a:ext cx="42784" cy="42556"/>
          </a:xfrm>
          <a:prstGeom prst="ellipse">
            <a:avLst/>
          </a:prstGeom>
          <a:solidFill>
            <a:srgbClr val="0070C0"/>
          </a:solidFill>
          <a:ln w="6350" cmpd="sng">
            <a:solidFill>
              <a:schemeClr val="accent3">
                <a:lumMod val="95000"/>
              </a:schemeClr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000000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sp>
        <p:nvSpPr>
          <p:cNvPr id="50" name="Line 38"/>
          <p:cNvSpPr>
            <a:spLocks noChangeShapeType="1"/>
          </p:cNvSpPr>
          <p:nvPr/>
        </p:nvSpPr>
        <p:spPr bwMode="auto">
          <a:xfrm>
            <a:off x="5981868" y="2817688"/>
            <a:ext cx="1546996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1" name="Text Box 40"/>
          <p:cNvSpPr txBox="1">
            <a:spLocks noChangeArrowheads="1"/>
          </p:cNvSpPr>
          <p:nvPr/>
        </p:nvSpPr>
        <p:spPr bwMode="auto">
          <a:xfrm>
            <a:off x="5846771" y="2571126"/>
            <a:ext cx="1882247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경북해양과학연구단지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(GMSP)</a:t>
            </a:r>
          </a:p>
        </p:txBody>
      </p:sp>
      <p:sp>
        <p:nvSpPr>
          <p:cNvPr id="52" name="Text Box 41"/>
          <p:cNvSpPr txBox="1">
            <a:spLocks noChangeArrowheads="1"/>
          </p:cNvSpPr>
          <p:nvPr/>
        </p:nvSpPr>
        <p:spPr bwMode="auto">
          <a:xfrm>
            <a:off x="6026324" y="2904242"/>
            <a:ext cx="2206053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경북해양바이오산업연구원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(GIMB)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한국해양연구원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(KORDI)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국립해양과학교육관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3" name="Text Box 42"/>
          <p:cNvSpPr txBox="1">
            <a:spLocks noChangeArrowheads="1"/>
          </p:cNvSpPr>
          <p:nvPr/>
        </p:nvSpPr>
        <p:spPr bwMode="auto">
          <a:xfrm>
            <a:off x="6965198" y="3933056"/>
            <a:ext cx="2178802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울릉도</a:t>
            </a:r>
            <a:r>
              <a:rPr kumimoji="1" lang="en-US" altLang="ko-KR" sz="1100" spc="-150" dirty="0">
                <a:solidFill>
                  <a:srgbClr val="000000"/>
                </a:solidFill>
                <a:latin typeface="Arial"/>
                <a:ea typeface="HY울릉도B" pitchFamily="18" charset="-127"/>
              </a:rPr>
              <a:t>·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독도해양자원연구센터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54" name="Line 43"/>
          <p:cNvSpPr>
            <a:spLocks noChangeShapeType="1"/>
          </p:cNvSpPr>
          <p:nvPr/>
        </p:nvSpPr>
        <p:spPr bwMode="auto">
          <a:xfrm>
            <a:off x="7128243" y="4236120"/>
            <a:ext cx="1840781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5" name="Text Box 44"/>
          <p:cNvSpPr txBox="1">
            <a:spLocks noChangeArrowheads="1"/>
          </p:cNvSpPr>
          <p:nvPr/>
        </p:nvSpPr>
        <p:spPr bwMode="auto">
          <a:xfrm>
            <a:off x="5887523" y="4211043"/>
            <a:ext cx="2357454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경북수산자원개발연구소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6" name="Text Box 48"/>
          <p:cNvSpPr txBox="1">
            <a:spLocks noChangeArrowheads="1"/>
          </p:cNvSpPr>
          <p:nvPr/>
        </p:nvSpPr>
        <p:spPr bwMode="auto">
          <a:xfrm>
            <a:off x="6060022" y="5005668"/>
            <a:ext cx="3559527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POSTECH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해양생명환경기술연구소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한동대학교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환동해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해양수산연구소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포항산업과학연구원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(RIST),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나노센터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7" name="Text Box 50"/>
          <p:cNvSpPr txBox="1">
            <a:spLocks noChangeArrowheads="1"/>
          </p:cNvSpPr>
          <p:nvPr/>
        </p:nvSpPr>
        <p:spPr bwMode="auto">
          <a:xfrm>
            <a:off x="6039938" y="3437147"/>
            <a:ext cx="2241319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POSTECH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해양전문대학원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해양에너지연구센터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동해특성화연구센터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8" name="Line 51"/>
          <p:cNvSpPr>
            <a:spLocks noChangeShapeType="1"/>
          </p:cNvSpPr>
          <p:nvPr/>
        </p:nvSpPr>
        <p:spPr bwMode="auto">
          <a:xfrm>
            <a:off x="6321807" y="5550838"/>
            <a:ext cx="1858952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9" name="Text Box 52"/>
          <p:cNvSpPr txBox="1">
            <a:spLocks noChangeArrowheads="1"/>
          </p:cNvSpPr>
          <p:nvPr/>
        </p:nvSpPr>
        <p:spPr bwMode="auto">
          <a:xfrm>
            <a:off x="6115616" y="5778987"/>
            <a:ext cx="1537600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동국대학교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위덕대학교</a:t>
            </a:r>
          </a:p>
        </p:txBody>
      </p:sp>
      <p:sp>
        <p:nvSpPr>
          <p:cNvPr id="61" name="Text Box 69"/>
          <p:cNvSpPr txBox="1">
            <a:spLocks noChangeArrowheads="1"/>
          </p:cNvSpPr>
          <p:nvPr/>
        </p:nvSpPr>
        <p:spPr bwMode="auto">
          <a:xfrm>
            <a:off x="6068874" y="4554851"/>
            <a:ext cx="1875835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심해연구센터</a:t>
            </a:r>
          </a:p>
        </p:txBody>
      </p:sp>
      <p:sp>
        <p:nvSpPr>
          <p:cNvPr id="62" name="Text Box 69"/>
          <p:cNvSpPr txBox="1">
            <a:spLocks noChangeArrowheads="1"/>
          </p:cNvSpPr>
          <p:nvPr/>
        </p:nvSpPr>
        <p:spPr bwMode="auto">
          <a:xfrm>
            <a:off x="6064435" y="4763552"/>
            <a:ext cx="136127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경북씨그랜트사업단</a:t>
            </a:r>
            <a:endParaRPr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67" name="Text Box 54"/>
          <p:cNvSpPr txBox="1">
            <a:spLocks noChangeArrowheads="1"/>
          </p:cNvSpPr>
          <p:nvPr/>
        </p:nvSpPr>
        <p:spPr bwMode="auto">
          <a:xfrm>
            <a:off x="5946897" y="6153834"/>
            <a:ext cx="2419252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※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안동대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해양바이오산업연구소</a:t>
            </a: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/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대구가톨릭대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해양바이오산업연구센터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경북대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23" name="텍스트 개체 틀 2"/>
          <p:cNvSpPr>
            <a:spLocks noGrp="1"/>
          </p:cNvSpPr>
          <p:nvPr>
            <p:ph type="body" idx="1"/>
          </p:nvPr>
        </p:nvSpPr>
        <p:spPr>
          <a:xfrm>
            <a:off x="323528" y="1387858"/>
            <a:ext cx="8568952" cy="817006"/>
          </a:xfrm>
        </p:spPr>
        <p:txBody>
          <a:bodyPr>
            <a:normAutofit lnSpcReduction="10000"/>
          </a:bodyPr>
          <a:lstStyle/>
          <a:p>
            <a:pPr marL="0" lvl="1"/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GMSP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를 중심으로 한 풍부한 해양과학 </a:t>
            </a:r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인프라</a:t>
            </a:r>
            <a:endParaRPr lang="en-US" altLang="ko-KR" sz="2000" spc="-150" dirty="0" smtClean="0">
              <a:latin typeface="HY견고딕" pitchFamily="18" charset="-127"/>
              <a:ea typeface="HY견고딕" pitchFamily="18" charset="-127"/>
            </a:endParaRPr>
          </a:p>
          <a:p>
            <a:pPr marL="0" lvl="2">
              <a:spcBef>
                <a:spcPts val="600"/>
              </a:spcBef>
              <a:buNone/>
            </a:pPr>
            <a:r>
              <a:rPr lang="en-US" altLang="ko-KR" sz="1600" kern="120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   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해양에 대한 인식 부족 및 연구기관간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,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연구기관과 산업간의 연계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·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협력 미흡</a:t>
            </a:r>
          </a:p>
          <a:p>
            <a:pPr marL="0" lvl="1"/>
            <a:endParaRPr lang="en-US" altLang="ko-KR" sz="1200" spc="-150" dirty="0" smtClean="0"/>
          </a:p>
        </p:txBody>
      </p:sp>
      <p:sp>
        <p:nvSpPr>
          <p:cNvPr id="66" name="텍스트 개체 틀 2"/>
          <p:cNvSpPr txBox="1">
            <a:spLocks/>
          </p:cNvSpPr>
          <p:nvPr/>
        </p:nvSpPr>
        <p:spPr bwMode="auto">
          <a:xfrm>
            <a:off x="323528" y="2513916"/>
            <a:ext cx="504056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고부가가치 해양자원의 보고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개발  지원체계 부족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,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영세기업이 많음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실용화까지는 오랜 시간 필요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68" name="텍스트 개체 틀 2"/>
          <p:cNvSpPr txBox="1">
            <a:spLocks/>
          </p:cNvSpPr>
          <p:nvPr/>
        </p:nvSpPr>
        <p:spPr bwMode="auto">
          <a:xfrm>
            <a:off x="323528" y="3861048"/>
            <a:ext cx="504056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다양한 생물자원 분포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아직까지 단순가공 수준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경쟁력 제고 및 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지역경제활성화를 위한 고부가가치화 방안 마련 시급</a:t>
            </a:r>
          </a:p>
        </p:txBody>
      </p:sp>
      <p:sp>
        <p:nvSpPr>
          <p:cNvPr id="70" name="텍스트 개체 틀 2"/>
          <p:cNvSpPr txBox="1">
            <a:spLocks/>
          </p:cNvSpPr>
          <p:nvPr/>
        </p:nvSpPr>
        <p:spPr bwMode="auto">
          <a:xfrm>
            <a:off x="323528" y="5229200"/>
            <a:ext cx="5040560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해양자원과 연계 가능한 자원 다양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자원의 다양한 연계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·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활용 미흡</a:t>
            </a:r>
          </a:p>
        </p:txBody>
      </p:sp>
      <p:sp>
        <p:nvSpPr>
          <p:cNvPr id="60" name="슬라이드 번호 개체 틀 59"/>
          <p:cNvSpPr>
            <a:spLocks noGrp="1"/>
          </p:cNvSpPr>
          <p:nvPr>
            <p:ph type="sldNum" sz="quarter" idx="12"/>
          </p:nvPr>
        </p:nvSpPr>
        <p:spPr>
          <a:xfrm>
            <a:off x="6581804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11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15"/>
          <p:cNvGrpSpPr/>
          <p:nvPr/>
        </p:nvGrpSpPr>
        <p:grpSpPr>
          <a:xfrm>
            <a:off x="376746" y="1412776"/>
            <a:ext cx="8390508" cy="4910856"/>
            <a:chOff x="501972" y="1484784"/>
            <a:chExt cx="8565827" cy="5074468"/>
          </a:xfrm>
        </p:grpSpPr>
        <p:sp>
          <p:nvSpPr>
            <p:cNvPr id="17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9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4282" y="214291"/>
            <a:ext cx="5941894" cy="406397"/>
          </a:xfrm>
        </p:spPr>
        <p:txBody>
          <a:bodyPr>
            <a:noAutofit/>
          </a:bodyPr>
          <a:lstStyle/>
          <a:p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동해안 수산업의 과거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1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74" y="1103724"/>
            <a:ext cx="7694102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5" name="텍스트 개체 틀 2"/>
          <p:cNvSpPr>
            <a:spLocks noGrp="1"/>
          </p:cNvSpPr>
          <p:nvPr>
            <p:ph type="body" idx="1"/>
          </p:nvPr>
        </p:nvSpPr>
        <p:spPr>
          <a:xfrm>
            <a:off x="467544" y="1290032"/>
            <a:ext cx="8352928" cy="5070276"/>
          </a:xfrm>
        </p:spPr>
        <p:txBody>
          <a:bodyPr>
            <a:normAutofit fontScale="85000" lnSpcReduction="20000"/>
          </a:bodyPr>
          <a:lstStyle/>
          <a:p>
            <a:pPr marL="0">
              <a:buNone/>
              <a:tabLst>
                <a:tab pos="800100" algn="l"/>
              </a:tabLst>
            </a:pPr>
            <a:r>
              <a:rPr lang="ko-KR" altLang="en-US" sz="2600" spc="-150" dirty="0" smtClean="0">
                <a:latin typeface="+mj-ea"/>
                <a:ea typeface="+mj-ea"/>
              </a:rPr>
              <a:t> 수산업</a:t>
            </a:r>
            <a:r>
              <a:rPr lang="en-US" altLang="ko-KR" sz="2600" spc="-150" dirty="0" smtClean="0">
                <a:latin typeface="+mj-ea"/>
                <a:ea typeface="+mj-ea"/>
              </a:rPr>
              <a:t>, </a:t>
            </a:r>
            <a:r>
              <a:rPr lang="ko-KR" altLang="en-US" sz="2600" spc="-150" dirty="0" smtClean="0">
                <a:latin typeface="+mj-ea"/>
                <a:ea typeface="+mj-ea"/>
              </a:rPr>
              <a:t>경쟁력 상실</a:t>
            </a:r>
            <a:endParaRPr lang="en-US" altLang="ko-KR" sz="2600" spc="-150" dirty="0" smtClean="0">
              <a:latin typeface="+mj-ea"/>
              <a:ea typeface="+mj-ea"/>
            </a:endParaRPr>
          </a:p>
          <a:p>
            <a:pPr marL="0" lvl="0"/>
            <a:endParaRPr lang="ko-KR" altLang="en-US" sz="15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어가 및 어업인구의 지속적 감소와 노령화로  노동력 수준의 양적</a:t>
            </a:r>
            <a:r>
              <a:rPr lang="en-US" altLang="ko-KR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질적 저하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어업인구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725,314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192,341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으로 감소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전국대비 어가 및 어업인구 비중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8%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6%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감소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부족한 어업인력을 대체하고 있는 외국인</a:t>
            </a:r>
            <a:endParaRPr lang="en-US" altLang="ko-KR" sz="2200" spc="-15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</a:endParaRPr>
          </a:p>
          <a:p>
            <a:pPr marL="432000" lvl="2">
              <a:lnSpc>
                <a:spcPct val="110000"/>
              </a:lnSpc>
            </a:pPr>
            <a:r>
              <a:rPr lang="en-US" altLang="ko-KR" sz="1700" dirty="0" smtClean="0">
                <a:solidFill>
                  <a:srgbClr val="0070C0"/>
                </a:solidFill>
              </a:rPr>
              <a:t>2010</a:t>
            </a:r>
            <a:r>
              <a:rPr lang="ko-KR" altLang="en-US" sz="1700" dirty="0" smtClean="0">
                <a:solidFill>
                  <a:srgbClr val="0070C0"/>
                </a:solidFill>
              </a:rPr>
              <a:t>년 현재</a:t>
            </a:r>
            <a:r>
              <a:rPr lang="en-US" altLang="ko-KR" sz="170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dirty="0" smtClean="0">
                <a:solidFill>
                  <a:srgbClr val="0070C0"/>
                </a:solidFill>
              </a:rPr>
              <a:t>경북지역에서는 </a:t>
            </a:r>
            <a:r>
              <a:rPr lang="en-US" altLang="ko-KR" sz="1700" dirty="0" smtClean="0">
                <a:solidFill>
                  <a:srgbClr val="0070C0"/>
                </a:solidFill>
              </a:rPr>
              <a:t>606</a:t>
            </a:r>
            <a:r>
              <a:rPr lang="ko-KR" altLang="en-US" sz="1700" dirty="0" smtClean="0">
                <a:solidFill>
                  <a:srgbClr val="0070C0"/>
                </a:solidFill>
              </a:rPr>
              <a:t>명의 외국인 선원이 활동</a:t>
            </a:r>
            <a:endParaRPr lang="en-US" altLang="ko-KR" sz="170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en-US" altLang="ko-KR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전체 어획량 중 어류와 연체동물이 높은 비중을 차지</a:t>
            </a:r>
          </a:p>
          <a:p>
            <a:pPr marL="432000" lvl="2">
              <a:lnSpc>
                <a:spcPct val="110000"/>
              </a:lnSpc>
            </a:pPr>
            <a:r>
              <a:rPr lang="en-US" altLang="ko-KR" sz="1700" spc="-150" dirty="0" smtClean="0">
                <a:solidFill>
                  <a:srgbClr val="0070C0"/>
                </a:solidFill>
              </a:rPr>
              <a:t>80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까지는 어류 어획량이 가장 높았으나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90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이후 역전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붉은대게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꽁치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오징어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-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전국생산량의 대부분을 차지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양식어업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매년 소폭 상승하고 있으나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비중 미미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 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총생산량의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6~7%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 비중이 낮고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품종  역 시 단순해  경쟁력  취약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단순보관 중심의 수산 제조업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dirty="0">
                <a:solidFill>
                  <a:srgbClr val="0070C0"/>
                </a:solidFill>
              </a:rPr>
              <a:t>냉동</a:t>
            </a:r>
            <a:r>
              <a:rPr lang="en-US" altLang="ko-KR" sz="1700" dirty="0">
                <a:solidFill>
                  <a:srgbClr val="0070C0"/>
                </a:solidFill>
              </a:rPr>
              <a:t>, </a:t>
            </a:r>
            <a:r>
              <a:rPr lang="ko-KR" altLang="en-US" sz="1700" dirty="0">
                <a:solidFill>
                  <a:srgbClr val="0070C0"/>
                </a:solidFill>
              </a:rPr>
              <a:t>냉장이 전체의 </a:t>
            </a:r>
            <a:r>
              <a:rPr lang="en-US" altLang="ko-KR" sz="1700" dirty="0">
                <a:solidFill>
                  <a:srgbClr val="0070C0"/>
                </a:solidFill>
              </a:rPr>
              <a:t>90% </a:t>
            </a:r>
            <a:r>
              <a:rPr lang="ko-KR" altLang="en-US" sz="1700" dirty="0">
                <a:solidFill>
                  <a:srgbClr val="0070C0"/>
                </a:solidFill>
              </a:rPr>
              <a:t>이상을 차지 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653242" y="6429396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12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</a:t>
            </a:r>
            <a:endParaRPr lang="ko-KR" altLang="ko-KR" sz="3200" dirty="0"/>
          </a:p>
        </p:txBody>
      </p:sp>
      <p:grpSp>
        <p:nvGrpSpPr>
          <p:cNvPr id="4" name="Group 73"/>
          <p:cNvGrpSpPr>
            <a:grpSpLocks/>
          </p:cNvGrpSpPr>
          <p:nvPr/>
        </p:nvGrpSpPr>
        <p:grpSpPr bwMode="auto">
          <a:xfrm>
            <a:off x="1049338" y="3357562"/>
            <a:ext cx="7893050" cy="642938"/>
            <a:chOff x="661" y="2436"/>
            <a:chExt cx="4972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 flipV="1">
              <a:off x="675" y="2586"/>
              <a:ext cx="431" cy="16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5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2071670" y="3357562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그룹 29"/>
          <p:cNvGrpSpPr/>
          <p:nvPr/>
        </p:nvGrpSpPr>
        <p:grpSpPr>
          <a:xfrm>
            <a:off x="897132" y="1568712"/>
            <a:ext cx="7389643" cy="4503494"/>
            <a:chOff x="970755" y="1928802"/>
            <a:chExt cx="6723191" cy="4097336"/>
          </a:xfrm>
        </p:grpSpPr>
        <p:grpSp>
          <p:nvGrpSpPr>
            <p:cNvPr id="3" name="Group 1103"/>
            <p:cNvGrpSpPr>
              <a:grpSpLocks/>
            </p:cNvGrpSpPr>
            <p:nvPr/>
          </p:nvGrpSpPr>
          <p:grpSpPr bwMode="auto">
            <a:xfrm>
              <a:off x="970755" y="1928802"/>
              <a:ext cx="6630988" cy="4097336"/>
              <a:chOff x="784" y="940"/>
              <a:chExt cx="4177" cy="2581"/>
            </a:xfrm>
          </p:grpSpPr>
          <p:sp>
            <p:nvSpPr>
              <p:cNvPr id="77" name="AutoShape 1104"/>
              <p:cNvSpPr>
                <a:spLocks noChangeArrowheads="1"/>
              </p:cNvSpPr>
              <p:nvPr/>
            </p:nvSpPr>
            <p:spPr bwMode="auto">
              <a:xfrm>
                <a:off x="784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8" name="AutoShape 1105"/>
              <p:cNvSpPr>
                <a:spLocks noChangeArrowheads="1"/>
              </p:cNvSpPr>
              <p:nvPr/>
            </p:nvSpPr>
            <p:spPr bwMode="auto">
              <a:xfrm>
                <a:off x="2957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9" name="AutoShape 1106"/>
              <p:cNvSpPr>
                <a:spLocks noChangeArrowheads="1"/>
              </p:cNvSpPr>
              <p:nvPr/>
            </p:nvSpPr>
            <p:spPr bwMode="auto">
              <a:xfrm>
                <a:off x="784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80" name="AutoShape 1107"/>
              <p:cNvSpPr>
                <a:spLocks noChangeArrowheads="1"/>
              </p:cNvSpPr>
              <p:nvPr/>
            </p:nvSpPr>
            <p:spPr bwMode="auto">
              <a:xfrm>
                <a:off x="2957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52" name="Oval 1108"/>
            <p:cNvSpPr>
              <a:spLocks noChangeArrowheads="1"/>
            </p:cNvSpPr>
            <p:nvPr/>
          </p:nvSpPr>
          <p:spPr bwMode="auto">
            <a:xfrm>
              <a:off x="3582192" y="3271827"/>
              <a:ext cx="1412875" cy="1412875"/>
            </a:xfrm>
            <a:prstGeom prst="ellipse">
              <a:avLst/>
            </a:prstGeom>
            <a:solidFill>
              <a:srgbClr val="3E465F"/>
            </a:solidFill>
            <a:ln w="3175" algn="ctr">
              <a:noFill/>
              <a:round/>
              <a:headEnd/>
              <a:tailEnd/>
            </a:ln>
            <a:effectLst/>
          </p:spPr>
          <p:txBody>
            <a:bodyPr wrap="none" bIns="36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grpSp>
          <p:nvGrpSpPr>
            <p:cNvPr id="4" name="Group 1109"/>
            <p:cNvGrpSpPr>
              <a:grpSpLocks/>
            </p:cNvGrpSpPr>
            <p:nvPr/>
          </p:nvGrpSpPr>
          <p:grpSpPr bwMode="auto">
            <a:xfrm>
              <a:off x="3655217" y="3348027"/>
              <a:ext cx="1260475" cy="1260475"/>
              <a:chOff x="567" y="3358"/>
              <a:chExt cx="645" cy="645"/>
            </a:xfrm>
          </p:grpSpPr>
          <p:sp>
            <p:nvSpPr>
              <p:cNvPr id="75" name="Oval 1110"/>
              <p:cNvSpPr>
                <a:spLocks noChangeArrowheads="1"/>
              </p:cNvSpPr>
              <p:nvPr/>
            </p:nvSpPr>
            <p:spPr bwMode="auto">
              <a:xfrm>
                <a:off x="567" y="3358"/>
                <a:ext cx="645" cy="645"/>
              </a:xfrm>
              <a:prstGeom prst="ellipse">
                <a:avLst/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8F200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6" name="Oval 1111"/>
              <p:cNvSpPr>
                <a:spLocks noChangeArrowheads="1"/>
              </p:cNvSpPr>
              <p:nvPr/>
            </p:nvSpPr>
            <p:spPr bwMode="auto">
              <a:xfrm>
                <a:off x="646" y="3381"/>
                <a:ext cx="487" cy="370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73" name="AutoShape 1113"/>
            <p:cNvSpPr>
              <a:spLocks noChangeArrowheads="1"/>
            </p:cNvSpPr>
            <p:nvPr/>
          </p:nvSpPr>
          <p:spPr bwMode="auto">
            <a:xfrm>
              <a:off x="1010442" y="1974839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58" name="Text Box 1124"/>
            <p:cNvSpPr txBox="1">
              <a:spLocks noChangeArrowheads="1"/>
            </p:cNvSpPr>
            <p:nvPr/>
          </p:nvSpPr>
          <p:spPr bwMode="auto">
            <a:xfrm>
              <a:off x="3776557" y="3821102"/>
              <a:ext cx="1027845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en-US" altLang="ko-KR" sz="2000" dirty="0" smtClean="0">
                  <a:latin typeface="+mn-ea"/>
                  <a:ea typeface="+mn-ea"/>
                </a:rPr>
                <a:t>SWOT</a:t>
              </a:r>
              <a:endParaRPr lang="en-US" altLang="ko-KR" sz="2000" dirty="0">
                <a:latin typeface="+mn-ea"/>
                <a:ea typeface="+mn-ea"/>
              </a:endParaRPr>
            </a:p>
          </p:txBody>
        </p:sp>
        <p:sp>
          <p:nvSpPr>
            <p:cNvPr id="59" name="Text Box 1125"/>
            <p:cNvSpPr txBox="1">
              <a:spLocks noChangeArrowheads="1"/>
            </p:cNvSpPr>
            <p:nvPr/>
          </p:nvSpPr>
          <p:spPr bwMode="auto">
            <a:xfrm>
              <a:off x="1714480" y="1993889"/>
              <a:ext cx="173957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강점</a:t>
              </a:r>
              <a:r>
                <a:rPr lang="en-US" altLang="ko-KR" sz="1600" dirty="0" smtClean="0">
                  <a:latin typeface="+mn-ea"/>
                  <a:ea typeface="+mn-ea"/>
                </a:rPr>
                <a:t>(Strength)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61" name="Text Box 1127"/>
            <p:cNvSpPr txBox="1">
              <a:spLocks noChangeArrowheads="1"/>
            </p:cNvSpPr>
            <p:nvPr/>
          </p:nvSpPr>
          <p:spPr bwMode="auto">
            <a:xfrm>
              <a:off x="1023412" y="2295720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err="1" smtClean="0">
                  <a:latin typeface="+mn-ea"/>
                  <a:ea typeface="+mn-ea"/>
                </a:rPr>
                <a:t>오징어류</a:t>
              </a:r>
              <a:r>
                <a:rPr lang="ko-KR" altLang="en-US" sz="1400" dirty="0" smtClean="0">
                  <a:latin typeface="+mn-ea"/>
                  <a:ea typeface="+mn-ea"/>
                </a:rPr>
                <a:t> 대량 생산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대게 등 고가 특산품 존재</a:t>
              </a: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해양환경오염 제한적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어선어업 자율관리시행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82" name="Text Box 1127"/>
            <p:cNvSpPr txBox="1">
              <a:spLocks noChangeArrowheads="1"/>
            </p:cNvSpPr>
            <p:nvPr/>
          </p:nvSpPr>
          <p:spPr bwMode="auto">
            <a:xfrm>
              <a:off x="984913" y="4071942"/>
              <a:ext cx="3071834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바다목장 사업추진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해양관광과의 연계 발전가능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양식기술발전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건강식품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수산물 위생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6" name="Text Box 1127"/>
            <p:cNvSpPr txBox="1">
              <a:spLocks noChangeArrowheads="1"/>
            </p:cNvSpPr>
            <p:nvPr/>
          </p:nvSpPr>
          <p:spPr bwMode="auto">
            <a:xfrm>
              <a:off x="4857751" y="4115707"/>
              <a:ext cx="2836195" cy="1554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적조 등 오염유입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폐어구</a:t>
              </a:r>
              <a:r>
                <a:rPr lang="ko-KR" altLang="en-US" sz="1400" dirty="0" smtClean="0">
                  <a:latin typeface="+mn-ea"/>
                  <a:ea typeface="+mn-ea"/>
                </a:rPr>
                <a:t> 등으로 인한 어장환경오염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저서 어종의 감소 추세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지역</a:t>
              </a:r>
              <a:r>
                <a:rPr lang="en-US" altLang="ko-KR" sz="1400" dirty="0" smtClean="0">
                  <a:latin typeface="+mn-ea"/>
                  <a:ea typeface="+mn-ea"/>
                </a:rPr>
                <a:t>·</a:t>
              </a:r>
              <a:r>
                <a:rPr lang="ko-KR" altLang="en-US" sz="1400" dirty="0" smtClean="0">
                  <a:latin typeface="+mn-ea"/>
                  <a:ea typeface="+mn-ea"/>
                </a:rPr>
                <a:t>업종간 경쟁 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수산물 수입 급증 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8" name="AutoShape 1113"/>
            <p:cNvSpPr>
              <a:spLocks noChangeArrowheads="1"/>
            </p:cNvSpPr>
            <p:nvPr/>
          </p:nvSpPr>
          <p:spPr bwMode="auto">
            <a:xfrm>
              <a:off x="4470421" y="1980784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39" name="Text Box 1125"/>
            <p:cNvSpPr txBox="1">
              <a:spLocks noChangeArrowheads="1"/>
            </p:cNvSpPr>
            <p:nvPr/>
          </p:nvSpPr>
          <p:spPr bwMode="auto">
            <a:xfrm>
              <a:off x="5174459" y="1999834"/>
              <a:ext cx="1903085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약점</a:t>
              </a:r>
              <a:r>
                <a:rPr lang="en-US" altLang="ko-KR" sz="1600" dirty="0" smtClean="0">
                  <a:latin typeface="+mn-ea"/>
                  <a:ea typeface="+mn-ea"/>
                </a:rPr>
                <a:t>(Weakness)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0" name="AutoShape 1113"/>
            <p:cNvSpPr>
              <a:spLocks noChangeArrowheads="1"/>
            </p:cNvSpPr>
            <p:nvPr/>
          </p:nvSpPr>
          <p:spPr bwMode="auto">
            <a:xfrm>
              <a:off x="1009828" y="5597948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1" name="Text Box 1125"/>
            <p:cNvSpPr txBox="1">
              <a:spLocks noChangeArrowheads="1"/>
            </p:cNvSpPr>
            <p:nvPr/>
          </p:nvSpPr>
          <p:spPr bwMode="auto">
            <a:xfrm>
              <a:off x="1571604" y="5616998"/>
              <a:ext cx="210666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기회</a:t>
              </a:r>
              <a:r>
                <a:rPr lang="en-US" altLang="ko-KR" sz="1600" dirty="0" smtClean="0">
                  <a:latin typeface="+mn-ea"/>
                  <a:ea typeface="+mn-ea"/>
                </a:rPr>
                <a:t>(Opportunity)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2" name="AutoShape 1113"/>
            <p:cNvSpPr>
              <a:spLocks noChangeArrowheads="1"/>
            </p:cNvSpPr>
            <p:nvPr/>
          </p:nvSpPr>
          <p:spPr bwMode="auto">
            <a:xfrm>
              <a:off x="4469807" y="5603893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3" name="Text Box 1125"/>
            <p:cNvSpPr txBox="1">
              <a:spLocks noChangeArrowheads="1"/>
            </p:cNvSpPr>
            <p:nvPr/>
          </p:nvSpPr>
          <p:spPr bwMode="auto">
            <a:xfrm>
              <a:off x="5212757" y="5622943"/>
              <a:ext cx="150233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위협</a:t>
              </a:r>
              <a:r>
                <a:rPr lang="en-US" altLang="ko-KR" sz="1600" dirty="0" smtClean="0">
                  <a:latin typeface="+mn-ea"/>
                  <a:ea typeface="+mn-ea"/>
                </a:rPr>
                <a:t>(Threat)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27" name="Text Box 1127"/>
            <p:cNvSpPr txBox="1">
              <a:spLocks noChangeArrowheads="1"/>
            </p:cNvSpPr>
            <p:nvPr/>
          </p:nvSpPr>
          <p:spPr bwMode="auto">
            <a:xfrm>
              <a:off x="4786314" y="2285992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어획대상어종 비교적 단순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양식적지 제한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생태계변화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갯녹음현상</a:t>
              </a:r>
              <a:r>
                <a:rPr lang="ko-KR" altLang="en-US" sz="1400" dirty="0" smtClean="0">
                  <a:latin typeface="+mn-ea"/>
                  <a:ea typeface="+mn-ea"/>
                </a:rPr>
                <a:t> 확산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어업인 고령화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노동력 부족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</p:grpSp>
      <p:sp>
        <p:nvSpPr>
          <p:cNvPr id="29" name="Rectangle 2"/>
          <p:cNvSpPr>
            <a:spLocks noGrp="1" noChangeArrowheads="1"/>
          </p:cNvSpPr>
          <p:nvPr/>
        </p:nvSpPr>
        <p:spPr bwMode="auto">
          <a:xfrm>
            <a:off x="642746" y="71414"/>
            <a:ext cx="784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수산업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·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어촌</a:t>
            </a:r>
            <a:r>
              <a:rPr lang="en-US" altLang="ko-KR" sz="2800" b="1" dirty="0" smtClean="0">
                <a:solidFill>
                  <a:srgbClr val="002060"/>
                </a:solidFill>
                <a:latin typeface="+mj-ea"/>
              </a:rPr>
              <a:t> SWOT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분석 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제목 1"/>
          <p:cNvSpPr>
            <a:spLocks noGrp="1"/>
          </p:cNvSpPr>
          <p:nvPr>
            <p:ph type="title"/>
          </p:nvPr>
        </p:nvSpPr>
        <p:spPr>
          <a:xfrm>
            <a:off x="76228" y="1363654"/>
            <a:ext cx="8496300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  <a:latin typeface="+mj-ea"/>
              </a:rPr>
              <a:t>웰빙식품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수산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물의 전 세계적 현황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 </a:t>
            </a:r>
            <a:endParaRPr lang="ko-KR" altLang="en-US" sz="2800" dirty="0" smtClean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9219" name="그림 3" descr="http://ecx.images-amazon.com/images/I/41JSBMXA6ML._SL500_AA300_.jpg"/>
          <p:cNvPicPr>
            <a:picLocks noChangeAspect="1" noChangeArrowheads="1"/>
          </p:cNvPicPr>
          <p:nvPr/>
        </p:nvPicPr>
        <p:blipFill>
          <a:blip r:embed="rId2"/>
          <a:srcRect t="9377" b="9377"/>
          <a:stretch>
            <a:fillRect/>
          </a:stretch>
        </p:blipFill>
        <p:spPr bwMode="auto">
          <a:xfrm>
            <a:off x="900113" y="4238650"/>
            <a:ext cx="1611312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4" descr="http://t3.gstatic.com/images?q=tbn:ANd9GcSjUQTSY6ryPHLeayqRqHW2TlHfMNPucge77vaDZxHbLB1OzKGQp5j0x9Z6Wg"/>
          <p:cNvPicPr/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398050" y="3292922"/>
            <a:ext cx="1943579" cy="1309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위쪽 화살표 6"/>
          <p:cNvSpPr/>
          <p:nvPr/>
        </p:nvSpPr>
        <p:spPr>
          <a:xfrm>
            <a:off x="639763" y="3133750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위쪽 화살표 10"/>
          <p:cNvSpPr/>
          <p:nvPr/>
        </p:nvSpPr>
        <p:spPr>
          <a:xfrm rot="10800000">
            <a:off x="3303588" y="4622825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9223" name="Picture 2"/>
          <p:cNvPicPr>
            <a:picLocks noChangeAspect="1" noChangeArrowheads="1"/>
          </p:cNvPicPr>
          <p:nvPr/>
        </p:nvPicPr>
        <p:blipFill>
          <a:blip r:embed="rId4"/>
          <a:srcRect t="9924"/>
          <a:stretch>
            <a:fillRect/>
          </a:stretch>
        </p:blipFill>
        <p:spPr bwMode="auto">
          <a:xfrm>
            <a:off x="5724525" y="2970237"/>
            <a:ext cx="2911475" cy="326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2178075"/>
            <a:ext cx="8218487" cy="4751387"/>
          </a:xfrm>
        </p:spPr>
        <p:txBody>
          <a:bodyPr>
            <a:normAutofit/>
          </a:bodyPr>
          <a:lstStyle/>
          <a:p>
            <a:pPr marL="32004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endParaRPr lang="en-US" altLang="ko-KR" dirty="0"/>
          </a:p>
          <a:p>
            <a:pPr marL="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ko-KR" altLang="ko-KR" sz="2000" b="1" dirty="0" err="1" smtClean="0"/>
              <a:t>웰빙식품</a:t>
            </a:r>
            <a:r>
              <a:rPr lang="ko-KR" altLang="en-US" sz="2000" b="1" dirty="0" smtClean="0">
                <a:sym typeface="Wingdings"/>
              </a:rPr>
              <a:t></a:t>
            </a:r>
            <a:r>
              <a:rPr lang="ko-KR" altLang="ko-KR" sz="2000" b="1" dirty="0" smtClean="0"/>
              <a:t>수산물 수요</a:t>
            </a:r>
            <a:r>
              <a:rPr lang="en-US" altLang="ko-KR" sz="2000" b="1" dirty="0" smtClean="0"/>
              <a:t>                 </a:t>
            </a:r>
            <a:r>
              <a:rPr lang="ko-KR" altLang="ko-KR" sz="2000" b="1" dirty="0" smtClean="0"/>
              <a:t>어획량</a:t>
            </a:r>
            <a:r>
              <a:rPr lang="en-US" altLang="ko-KR" sz="2000" b="1" dirty="0" smtClean="0"/>
              <a:t>                   </a:t>
            </a:r>
            <a:r>
              <a:rPr lang="ko-KR" altLang="en-US" sz="2000" b="1" dirty="0" smtClean="0"/>
              <a:t>우리나라 수산물 수입액</a:t>
            </a:r>
            <a:endParaRPr lang="en-US" altLang="ko-KR" sz="20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-1000164" y="986837"/>
            <a:ext cx="8218487" cy="584775"/>
          </a:xfrm>
        </p:spPr>
        <p:txBody>
          <a:bodyPr/>
          <a:lstStyle/>
          <a:p>
            <a:pPr lvl="2" algn="ctr" eaLnBrk="1" fontAlgn="auto" hangingPunct="1">
              <a:spcAft>
                <a:spcPts val="0"/>
              </a:spcAft>
              <a:defRPr/>
            </a:pP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수산양식업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은 </a:t>
            </a: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미래</a:t>
            </a:r>
            <a:r>
              <a:rPr lang="en-US" altLang="ko-KR" sz="3200" b="1" dirty="0">
                <a:solidFill>
                  <a:srgbClr val="002060"/>
                </a:solidFill>
                <a:latin typeface="+mn-ea"/>
                <a:ea typeface="+mn-ea"/>
              </a:rPr>
              <a:t> 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성장동력</a:t>
            </a:r>
          </a:p>
        </p:txBody>
      </p:sp>
      <p:sp>
        <p:nvSpPr>
          <p:cNvPr id="1024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268413"/>
            <a:ext cx="8218487" cy="4751387"/>
          </a:xfrm>
        </p:spPr>
        <p:txBody>
          <a:bodyPr/>
          <a:lstStyle/>
          <a:p>
            <a:pPr marL="0" lvl="1" indent="0" eaLnBrk="1" hangingPunct="1">
              <a:spcBef>
                <a:spcPts val="575"/>
              </a:spcBef>
              <a:buClr>
                <a:schemeClr val="accent1"/>
              </a:buClr>
              <a:buFont typeface="Wingdings 2" pitchFamily="18" charset="2"/>
              <a:buNone/>
            </a:pPr>
            <a:endParaRPr lang="ko-KR" altLang="ko-KR" sz="2600" dirty="0" smtClean="0"/>
          </a:p>
          <a:p>
            <a:pPr eaLnBrk="1" hangingPunct="1"/>
            <a:endParaRPr lang="ko-KR" altLang="en-US" sz="2800" dirty="0" smtClean="0"/>
          </a:p>
        </p:txBody>
      </p:sp>
      <p:pic>
        <p:nvPicPr>
          <p:cNvPr id="10244" name="그림 3" descr="http://yangzoo.wsbi.re.kr/bbs/data/wsbi_intro/peter_drucker.jpg"/>
          <p:cNvPicPr>
            <a:picLocks noChangeAspect="1" noChangeArrowheads="1"/>
          </p:cNvPicPr>
          <p:nvPr/>
        </p:nvPicPr>
        <p:blipFill>
          <a:blip r:embed="rId2"/>
          <a:srcRect l="3639" t="2023"/>
          <a:stretch>
            <a:fillRect/>
          </a:stretch>
        </p:blipFill>
        <p:spPr bwMode="auto">
          <a:xfrm>
            <a:off x="2771775" y="2868633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그림 4" descr="http://greeny.comyr.com/blog/wp-content/uploads/2010/10/Alvin-Toffler.jpg"/>
          <p:cNvPicPr>
            <a:picLocks noChangeAspect="1" noChangeArrowheads="1"/>
          </p:cNvPicPr>
          <p:nvPr/>
        </p:nvPicPr>
        <p:blipFill>
          <a:blip r:embed="rId3"/>
          <a:srcRect l="5795" r="5795"/>
          <a:stretch>
            <a:fillRect/>
          </a:stretch>
        </p:blipFill>
        <p:spPr bwMode="auto">
          <a:xfrm>
            <a:off x="2746375" y="4630758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그림 5" descr="William Halel"/>
          <p:cNvPicPr>
            <a:picLocks noChangeAspect="1" noChangeArrowheads="1"/>
          </p:cNvPicPr>
          <p:nvPr/>
        </p:nvPicPr>
        <p:blipFill>
          <a:blip r:embed="rId4"/>
          <a:srcRect l="6351" r="9579"/>
          <a:stretch>
            <a:fillRect/>
          </a:stretch>
        </p:blipFill>
        <p:spPr bwMode="auto">
          <a:xfrm>
            <a:off x="4795838" y="2868633"/>
            <a:ext cx="1281112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그림 6" descr="http://info.upc.edu.pe/hemeroteca/tablas/administracion/economist/econ8336.jpg"/>
          <p:cNvPicPr>
            <a:picLocks noChangeAspect="1" noChangeArrowheads="1"/>
          </p:cNvPicPr>
          <p:nvPr/>
        </p:nvPicPr>
        <p:blipFill>
          <a:blip r:embed="rId5"/>
          <a:srcRect b="5258"/>
          <a:stretch>
            <a:fillRect/>
          </a:stretch>
        </p:blipFill>
        <p:spPr bwMode="auto">
          <a:xfrm>
            <a:off x="4795838" y="4668858"/>
            <a:ext cx="1281112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284163" y="1974870"/>
            <a:ext cx="3816350" cy="12319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en-US" altLang="ko-KR" sz="1600" b="1" dirty="0">
                <a:latin typeface="+mn-ea"/>
                <a:ea typeface="+mn-ea"/>
              </a:rPr>
              <a:t>21</a:t>
            </a:r>
            <a:r>
              <a:rPr kumimoji="0" lang="ko-KR" altLang="ko-KR" sz="1600" b="1" dirty="0">
                <a:latin typeface="+mn-lt"/>
                <a:ea typeface="+mn-ea"/>
              </a:rPr>
              <a:t>세기에는 인터넷보다 수산양식에 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투자하는 것이 더 유망</a:t>
            </a:r>
            <a:r>
              <a:rPr kumimoji="0" lang="en-US" altLang="ko-KR" sz="1600" b="1" dirty="0">
                <a:latin typeface="+mn-lt"/>
                <a:ea typeface="+mn-ea"/>
              </a:rPr>
              <a:t>” </a:t>
            </a:r>
            <a:endParaRPr kumimoji="0" lang="ko-KR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경영학자 </a:t>
            </a:r>
            <a:r>
              <a:rPr kumimoji="0" lang="ko-KR" altLang="ko-KR" sz="1400" b="1" dirty="0" err="1">
                <a:latin typeface="+mn-lt"/>
                <a:ea typeface="+mn-ea"/>
              </a:rPr>
              <a:t>피터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b="1" dirty="0" err="1">
                <a:latin typeface="+mn-lt"/>
                <a:ea typeface="+mn-ea"/>
              </a:rPr>
              <a:t>드러커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미 양식학회 연설</a:t>
            </a:r>
            <a:r>
              <a:rPr kumimoji="0" lang="en-US" altLang="ko-KR" sz="1400" dirty="0">
                <a:latin typeface="+mn-lt"/>
                <a:ea typeface="+mn-ea"/>
              </a:rPr>
              <a:t>, 2003.11.23.)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84163" y="4784745"/>
            <a:ext cx="3167062" cy="126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ko-KR" altLang="ko-KR" sz="1600" b="1" dirty="0">
                <a:latin typeface="+mn-lt"/>
                <a:ea typeface="+mn-ea"/>
              </a:rPr>
              <a:t>수산양식업이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정보화시대</a:t>
            </a:r>
            <a:r>
              <a:rPr kumimoji="0" lang="en-US" altLang="ko-KR" sz="1600" b="1" dirty="0">
                <a:latin typeface="+mn-ea"/>
                <a:ea typeface="+mn-ea"/>
              </a:rPr>
              <a:t> 4</a:t>
            </a:r>
            <a:r>
              <a:rPr kumimoji="0" lang="ko-KR" altLang="ko-KR" sz="1600" b="1" dirty="0">
                <a:latin typeface="+mn-lt"/>
                <a:ea typeface="+mn-ea"/>
              </a:rPr>
              <a:t>대 주력산업</a:t>
            </a:r>
            <a:r>
              <a:rPr kumimoji="0" lang="en-US" altLang="ko-KR" sz="1600" b="1" dirty="0">
                <a:latin typeface="+mn-lt"/>
                <a:ea typeface="+mn-ea"/>
              </a:rPr>
              <a:t>”</a:t>
            </a: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미래학자 </a:t>
            </a:r>
            <a:r>
              <a:rPr kumimoji="0" lang="ko-KR" altLang="ko-KR" sz="1400" b="1" dirty="0" err="1">
                <a:latin typeface="+mn-lt"/>
                <a:ea typeface="+mn-ea"/>
              </a:rPr>
              <a:t>앨빈</a:t>
            </a:r>
            <a:r>
              <a:rPr kumimoji="0" lang="ko-KR" altLang="ko-KR" sz="1400" b="1" dirty="0">
                <a:latin typeface="+mn-lt"/>
                <a:ea typeface="+mn-ea"/>
              </a:rPr>
              <a:t> 도플러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저서</a:t>
            </a:r>
            <a:r>
              <a:rPr kumimoji="0" lang="en-US" altLang="ko-KR" sz="1400" dirty="0">
                <a:latin typeface="+mn-lt"/>
                <a:ea typeface="+mn-ea"/>
              </a:rPr>
              <a:t>, </a:t>
            </a:r>
            <a:r>
              <a:rPr kumimoji="0" lang="ko-KR" altLang="ko-KR" sz="1400" dirty="0">
                <a:latin typeface="+mn-lt"/>
                <a:ea typeface="+mn-ea"/>
              </a:rPr>
              <a:t>제</a:t>
            </a:r>
            <a:r>
              <a:rPr kumimoji="0" lang="en-US" altLang="ko-KR" sz="1400" dirty="0">
                <a:latin typeface="+mn-lt"/>
                <a:ea typeface="+mn-ea"/>
              </a:rPr>
              <a:t>3</a:t>
            </a:r>
            <a:r>
              <a:rPr kumimoji="0" lang="ko-KR" altLang="ko-KR" sz="1400" dirty="0">
                <a:latin typeface="+mn-lt"/>
                <a:ea typeface="+mn-ea"/>
              </a:rPr>
              <a:t>의 물결</a:t>
            </a:r>
            <a:r>
              <a:rPr kumimoji="0" lang="en-US" altLang="ko-KR" sz="1400" dirty="0">
                <a:latin typeface="+mn-lt"/>
                <a:ea typeface="+mn-ea"/>
              </a:rPr>
              <a:t>) </a:t>
            </a:r>
          </a:p>
        </p:txBody>
      </p:sp>
      <p:sp>
        <p:nvSpPr>
          <p:cNvPr id="10250" name="직사각형 9"/>
          <p:cNvSpPr>
            <a:spLocks noChangeArrowheads="1"/>
          </p:cNvSpPr>
          <p:nvPr/>
        </p:nvSpPr>
        <p:spPr bwMode="auto">
          <a:xfrm>
            <a:off x="5435600" y="1974870"/>
            <a:ext cx="34575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kumimoji="0" lang="en-US" altLang="ko-KR" sz="1600" b="1">
                <a:ea typeface="맑은 고딕" pitchFamily="50" charset="-127"/>
              </a:rPr>
              <a:t>“2018</a:t>
            </a:r>
            <a:r>
              <a:rPr kumimoji="0" lang="ko-KR" altLang="ko-KR" sz="1600" b="1">
                <a:ea typeface="맑은 고딕" pitchFamily="50" charset="-127"/>
              </a:rPr>
              <a:t>년 세계주력산업 수산양식업</a:t>
            </a:r>
            <a:r>
              <a:rPr kumimoji="0" lang="en-US" altLang="ko-KR" sz="1600" b="1">
                <a:ea typeface="맑은 고딕" pitchFamily="50" charset="-127"/>
              </a:rPr>
              <a:t>, </a:t>
            </a:r>
          </a:p>
          <a:p>
            <a:pPr algn="r"/>
            <a:r>
              <a:rPr kumimoji="0" lang="ko-KR" altLang="ko-KR" sz="1600" b="1">
                <a:ea typeface="맑은 고딕" pitchFamily="50" charset="-127"/>
              </a:rPr>
              <a:t>약 </a:t>
            </a:r>
            <a:r>
              <a:rPr kumimoji="0" lang="en-US" altLang="ko-KR" sz="1600" b="1">
                <a:ea typeface="맑은 고딕" pitchFamily="50" charset="-127"/>
              </a:rPr>
              <a:t>1</a:t>
            </a:r>
            <a:r>
              <a:rPr kumimoji="0" lang="ko-KR" altLang="ko-KR" sz="1600" b="1">
                <a:ea typeface="맑은 고딕" pitchFamily="50" charset="-127"/>
              </a:rPr>
              <a:t>조불</a:t>
            </a:r>
            <a:r>
              <a:rPr kumimoji="0" lang="en-US" altLang="ko-KR" sz="1600" b="1">
                <a:ea typeface="맑은 고딕" pitchFamily="50" charset="-127"/>
              </a:rPr>
              <a:t>(1,100</a:t>
            </a:r>
            <a:r>
              <a:rPr kumimoji="0" lang="ko-KR" altLang="ko-KR" sz="1600" b="1">
                <a:ea typeface="맑은 고딕" pitchFamily="50" charset="-127"/>
              </a:rPr>
              <a:t>조원</a:t>
            </a:r>
            <a:r>
              <a:rPr kumimoji="0" lang="en-US" altLang="ko-KR" sz="1600" b="1">
                <a:ea typeface="맑은 고딕" pitchFamily="50" charset="-127"/>
              </a:rPr>
              <a:t>) </a:t>
            </a:r>
            <a:r>
              <a:rPr kumimoji="0" lang="ko-KR" altLang="ko-KR" sz="1600" b="1">
                <a:ea typeface="맑은 고딕" pitchFamily="50" charset="-127"/>
              </a:rPr>
              <a:t>규모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</a:p>
          <a:p>
            <a:r>
              <a:rPr kumimoji="0" lang="en-US" altLang="ko-KR" sz="1600" b="1">
                <a:ea typeface="맑은 고딕" pitchFamily="50" charset="-127"/>
              </a:rPr>
              <a:t>                </a:t>
            </a:r>
            <a:r>
              <a:rPr kumimoji="0" lang="en-US" altLang="ko-KR" sz="1400">
                <a:ea typeface="맑은 고딕" pitchFamily="50" charset="-127"/>
              </a:rPr>
              <a:t>“2011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하이브리드 자동차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sz="1400">
                <a:ea typeface="맑은 고딕" pitchFamily="50" charset="-127"/>
              </a:rPr>
              <a:t>                   “2009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스마트폰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r>
              <a:rPr kumimoji="0" lang="ko-KR" altLang="ko-KR" sz="1400">
                <a:ea typeface="맑은 고딕" pitchFamily="50" charset="-127"/>
              </a:rPr>
              <a:t> </a:t>
            </a:r>
            <a:endParaRPr kumimoji="0" lang="en-US" altLang="ko-KR" sz="1400">
              <a:ea typeface="맑은 고딕" pitchFamily="50" charset="-127"/>
            </a:endParaRPr>
          </a:p>
          <a:p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ko-KR" altLang="ko-KR" sz="1400">
                <a:ea typeface="맑은 고딕" pitchFamily="50" charset="-127"/>
              </a:rPr>
              <a:t>미래학자 </a:t>
            </a:r>
            <a:r>
              <a:rPr kumimoji="0" lang="ko-KR" altLang="ko-KR" sz="1400" b="1">
                <a:ea typeface="맑은 고딕" pitchFamily="50" charset="-127"/>
              </a:rPr>
              <a:t>윌리암 할랄 </a:t>
            </a:r>
            <a:r>
              <a:rPr kumimoji="0" lang="ko-KR" altLang="ko-KR" sz="1400">
                <a:ea typeface="맑은 고딕" pitchFamily="50" charset="-127"/>
              </a:rPr>
              <a:t>교수 </a:t>
            </a:r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en-US" altLang="ko-KR" sz="1400">
                <a:ea typeface="맑은 고딕" pitchFamily="50" charset="-127"/>
              </a:rPr>
              <a:t>(</a:t>
            </a:r>
            <a:r>
              <a:rPr kumimoji="0" lang="ko-KR" altLang="ko-KR" sz="1400">
                <a:ea typeface="맑은 고딕" pitchFamily="50" charset="-127"/>
              </a:rPr>
              <a:t>논문</a:t>
            </a:r>
            <a:r>
              <a:rPr kumimoji="0" lang="en-US" altLang="ko-KR" sz="1400">
                <a:ea typeface="맑은 고딕" pitchFamily="50" charset="-127"/>
              </a:rPr>
              <a:t>, Technology’s Promise) </a:t>
            </a:r>
            <a:endParaRPr kumimoji="0" lang="ko-KR" altLang="ko-KR" sz="1400">
              <a:ea typeface="맑은 고딕" pitchFamily="50" charset="-127"/>
            </a:endParaRPr>
          </a:p>
          <a:p>
            <a:pPr algn="r"/>
            <a:endParaRPr kumimoji="0" lang="ko-KR" altLang="ko-KR" sz="1600">
              <a:ea typeface="맑은 고딕" pitchFamily="50" charset="-127"/>
            </a:endParaRPr>
          </a:p>
        </p:txBody>
      </p:sp>
      <p:sp>
        <p:nvSpPr>
          <p:cNvPr id="10251" name="직사각형 10"/>
          <p:cNvSpPr>
            <a:spLocks noChangeArrowheads="1"/>
          </p:cNvSpPr>
          <p:nvPr/>
        </p:nvSpPr>
        <p:spPr bwMode="auto">
          <a:xfrm>
            <a:off x="6300788" y="4630758"/>
            <a:ext cx="25923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1600" b="1">
                <a:ea typeface="맑은 고딕" pitchFamily="50" charset="-127"/>
              </a:rPr>
              <a:t>“</a:t>
            </a:r>
            <a:r>
              <a:rPr kumimoji="0" lang="ko-KR" altLang="ko-KR" sz="1600" b="1">
                <a:ea typeface="맑은 고딕" pitchFamily="50" charset="-127"/>
              </a:rPr>
              <a:t>농업의 녹색혁명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(Green Revolution)</a:t>
            </a:r>
            <a:r>
              <a:rPr kumimoji="0" lang="ko-KR" altLang="ko-KR" sz="1600" b="1">
                <a:ea typeface="맑은 고딕" pitchFamily="50" charset="-127"/>
              </a:rPr>
              <a:t>에 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ko-KR" altLang="ko-KR" sz="1600" b="1">
                <a:ea typeface="맑은 고딕" pitchFamily="50" charset="-127"/>
              </a:rPr>
              <a:t>상응하는 수산양식혁명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(Blue Revolution)</a:t>
            </a:r>
            <a:r>
              <a:rPr kumimoji="0" lang="ko-KR" altLang="en-US" sz="1600" b="1">
                <a:ea typeface="맑은 고딕" pitchFamily="50" charset="-127"/>
              </a:rPr>
              <a:t>의 시대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  <a:endParaRPr kumimoji="0" lang="en-US" altLang="ko-KR" sz="1600">
              <a:ea typeface="맑은 고딕" pitchFamily="50" charset="-127"/>
            </a:endParaRPr>
          </a:p>
          <a:p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b="1">
                <a:ea typeface="맑은 고딕" pitchFamily="50" charset="-127"/>
              </a:rPr>
              <a:t>The Economist </a:t>
            </a:r>
            <a:r>
              <a:rPr kumimoji="0" lang="en-US" altLang="ko-KR" sz="1400">
                <a:ea typeface="맑은 고딕" pitchFamily="50" charset="-127"/>
              </a:rPr>
              <a:t>(2003)</a:t>
            </a:r>
            <a:endParaRPr kumimoji="0" lang="ko-KR" altLang="ko-KR" sz="1400">
              <a:ea typeface="맑은 고딕" pitchFamily="50" charset="-127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제목 1"/>
          <p:cNvSpPr>
            <a:spLocks noGrp="1"/>
          </p:cNvSpPr>
          <p:nvPr>
            <p:ph type="title"/>
          </p:nvPr>
        </p:nvSpPr>
        <p:spPr>
          <a:xfrm>
            <a:off x="-931843" y="97695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</a:rPr>
              <a:t>할랄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 박사와의 대담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(2011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년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2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월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)</a:t>
            </a:r>
            <a:endParaRPr lang="ko-KR" altLang="en-US" sz="2800" b="1" dirty="0" smtClean="0">
              <a:solidFill>
                <a:srgbClr val="002060"/>
              </a:solidFill>
            </a:endParaRPr>
          </a:p>
        </p:txBody>
      </p:sp>
      <p:sp>
        <p:nvSpPr>
          <p:cNvPr id="4" name="내용 개체 틀 3"/>
          <p:cNvSpPr>
            <a:spLocks noGrp="1"/>
          </p:cNvSpPr>
          <p:nvPr>
            <p:ph sz="quarter" idx="1"/>
          </p:nvPr>
        </p:nvSpPr>
        <p:spPr>
          <a:xfrm>
            <a:off x="468313" y="1892323"/>
            <a:ext cx="8218487" cy="4751387"/>
          </a:xfrm>
        </p:spPr>
        <p:txBody>
          <a:bodyPr>
            <a:normAutofit fontScale="77500" lnSpcReduction="2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sz="3000" dirty="0" err="1" smtClean="0"/>
              <a:t>할랄</a:t>
            </a:r>
            <a:r>
              <a:rPr lang="ko-KR" altLang="en-US" sz="3000" dirty="0" smtClean="0"/>
              <a:t> 박사는 어떤 사람</a:t>
            </a:r>
            <a:r>
              <a:rPr lang="en-US" altLang="ko-KR" sz="3000" dirty="0" smtClean="0"/>
              <a:t>?</a:t>
            </a:r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미 </a:t>
            </a:r>
            <a:r>
              <a:rPr lang="ko-KR" altLang="en-US" sz="2600" dirty="0" err="1" smtClean="0"/>
              <a:t>조지워싱턴</a:t>
            </a:r>
            <a:r>
              <a:rPr lang="ko-KR" altLang="en-US" sz="2600" dirty="0" smtClean="0"/>
              <a:t> 대학교 교수</a:t>
            </a:r>
            <a:r>
              <a:rPr lang="en-US" altLang="ko-KR" sz="2600" dirty="0" smtClean="0"/>
              <a:t>, </a:t>
            </a:r>
            <a:r>
              <a:rPr lang="ko-KR" altLang="en-US" sz="2600" dirty="0" smtClean="0"/>
              <a:t>미래학자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과학기술 발전을 예측하는 연구기관인 </a:t>
            </a:r>
            <a:r>
              <a:rPr lang="en-US" altLang="ko-KR" sz="2600" dirty="0" smtClean="0"/>
              <a:t> </a:t>
            </a:r>
            <a:r>
              <a:rPr lang="ko-KR" altLang="en-US" sz="2600" dirty="0" err="1" smtClean="0"/>
              <a:t>테크캐스트</a:t>
            </a:r>
            <a:r>
              <a:rPr lang="ko-KR" altLang="en-US" sz="2600" dirty="0" smtClean="0"/>
              <a:t> </a:t>
            </a:r>
            <a:r>
              <a:rPr lang="en-US" altLang="ko-KR" sz="2600" dirty="0" smtClean="0"/>
              <a:t>(Techcast.org)  </a:t>
            </a:r>
            <a:r>
              <a:rPr lang="ko-KR" altLang="en-US" sz="2600" dirty="0" smtClean="0"/>
              <a:t>소장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2009</a:t>
            </a:r>
            <a:r>
              <a:rPr lang="ko-KR" altLang="en-US" sz="2600" dirty="0" smtClean="0"/>
              <a:t>년 세계 주력산업이  </a:t>
            </a:r>
            <a:r>
              <a:rPr lang="ko-KR" altLang="en-US" sz="2600" dirty="0" err="1" smtClean="0"/>
              <a:t>스마트폰이</a:t>
            </a:r>
            <a:r>
              <a:rPr lang="ko-KR" altLang="en-US" sz="2600" dirty="0" smtClean="0"/>
              <a:t> 될 것으로 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2011</a:t>
            </a:r>
            <a:r>
              <a:rPr lang="ko-KR" altLang="en-US" sz="2600" dirty="0" smtClean="0"/>
              <a:t>년 세계주력산업은 </a:t>
            </a:r>
            <a:r>
              <a:rPr lang="ko-KR" altLang="en-US" sz="2600" dirty="0" err="1" smtClean="0"/>
              <a:t>하이브리드</a:t>
            </a:r>
            <a:r>
              <a:rPr lang="ko-KR" altLang="en-US" sz="2600" dirty="0" smtClean="0"/>
              <a:t> 자동차로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b="1" dirty="0" smtClean="0"/>
              <a:t>2018</a:t>
            </a:r>
            <a:r>
              <a:rPr lang="ko-KR" altLang="en-US" sz="2600" dirty="0" smtClean="0"/>
              <a:t>년에는 </a:t>
            </a:r>
            <a:r>
              <a:rPr lang="ko-KR" altLang="en-US" sz="2600" b="1" dirty="0" smtClean="0"/>
              <a:t>수산양식산업</a:t>
            </a:r>
            <a:r>
              <a:rPr lang="ko-KR" altLang="en-US" sz="2600" dirty="0" smtClean="0"/>
              <a:t>이 </a:t>
            </a:r>
            <a:r>
              <a:rPr lang="ko-KR" altLang="en-US" sz="2600" b="1" dirty="0" smtClean="0"/>
              <a:t>세계주력산업</a:t>
            </a:r>
            <a:r>
              <a:rPr lang="ko-KR" altLang="en-US" sz="2600" dirty="0" smtClean="0"/>
              <a:t>이 될 것으로 전망</a:t>
            </a:r>
            <a:endParaRPr lang="en-US" altLang="ko-KR" sz="2600" dirty="0" smtClean="0"/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dirty="0"/>
              <a:t> </a:t>
            </a:r>
            <a:r>
              <a:rPr lang="en-US" altLang="ko-KR" sz="2600" dirty="0" smtClean="0"/>
              <a:t>  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양식업은 첨단 기술산업에 못지 않은 고부가가치 산업이 될 것</a:t>
            </a:r>
            <a:r>
              <a:rPr lang="en-US" altLang="ko-KR" sz="2600" b="1" dirty="0" smtClean="0"/>
              <a:t>.”</a:t>
            </a:r>
          </a:p>
          <a:p>
            <a:pPr marL="806450" lvl="2" indent="-212725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양식업의 질과 양이 비약적 성장을 보이는 </a:t>
            </a:r>
            <a:r>
              <a:rPr lang="ko-KR" altLang="en-US" sz="2600" b="1" dirty="0" err="1" smtClean="0"/>
              <a:t>불루</a:t>
            </a:r>
            <a:r>
              <a:rPr lang="ko-KR" altLang="en-US" sz="2600" b="1" dirty="0" smtClean="0"/>
              <a:t> </a:t>
            </a:r>
            <a:r>
              <a:rPr lang="ko-KR" altLang="en-US" sz="2600" b="1" dirty="0" err="1" smtClean="0"/>
              <a:t>레볼루션</a:t>
            </a:r>
            <a:r>
              <a:rPr lang="en-US" altLang="ko-KR" sz="2600" b="1" dirty="0" smtClean="0"/>
              <a:t>(</a:t>
            </a:r>
            <a:r>
              <a:rPr lang="ko-KR" altLang="en-US" sz="2600" b="1" dirty="0" smtClean="0"/>
              <a:t>청색혁명</a:t>
            </a:r>
            <a:r>
              <a:rPr lang="en-US" altLang="ko-KR" sz="2600" b="1" dirty="0" smtClean="0"/>
              <a:t>)</a:t>
            </a:r>
            <a:r>
              <a:rPr lang="ko-KR" altLang="en-US" sz="2600" b="1" dirty="0" smtClean="0"/>
              <a:t>이 이미 시작 되었다</a:t>
            </a:r>
            <a:r>
              <a:rPr lang="en-US" altLang="ko-KR" sz="2600" b="1" dirty="0" smtClean="0"/>
              <a:t>.”</a:t>
            </a:r>
          </a:p>
          <a:p>
            <a:pPr marL="1143000" lvl="4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ko-KR" altLang="en-US" sz="2400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제목 1"/>
          <p:cNvSpPr>
            <a:spLocks noGrp="1"/>
          </p:cNvSpPr>
          <p:nvPr>
            <p:ph type="title"/>
          </p:nvPr>
        </p:nvSpPr>
        <p:spPr>
          <a:xfrm>
            <a:off x="-142908" y="1357298"/>
            <a:ext cx="8713788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  <a:cs typeface="Arial" charset="0"/>
              </a:rPr>
              <a:t>정부의 강력한 수산양식업 발전 의지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57158" y="1743101"/>
            <a:ext cx="8207375" cy="4751387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ko-KR" altLang="ko-KR" dirty="0" smtClean="0"/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dirty="0"/>
              <a:t>“</a:t>
            </a:r>
            <a:r>
              <a:rPr lang="ko-KR" altLang="ko-KR" sz="2800" b="1" dirty="0">
                <a:solidFill>
                  <a:srgbClr val="FF0000"/>
                </a:solidFill>
              </a:rPr>
              <a:t>바다 녹색성장</a:t>
            </a:r>
            <a:r>
              <a:rPr lang="ko-KR" altLang="ko-KR" sz="2800" dirty="0">
                <a:solidFill>
                  <a:srgbClr val="FF0000"/>
                </a:solidFill>
              </a:rPr>
              <a:t>을 위한 </a:t>
            </a:r>
            <a:r>
              <a:rPr lang="ko-KR" altLang="ko-KR" sz="2800" b="1" dirty="0">
                <a:solidFill>
                  <a:srgbClr val="FF0000"/>
                </a:solidFill>
              </a:rPr>
              <a:t>해양산업</a:t>
            </a:r>
            <a:r>
              <a:rPr lang="ko-KR" altLang="ko-KR" sz="2800" dirty="0">
                <a:solidFill>
                  <a:srgbClr val="FF0000"/>
                </a:solidFill>
              </a:rPr>
              <a:t>에도 </a:t>
            </a:r>
            <a:r>
              <a:rPr lang="ko-KR" altLang="ko-KR" sz="2800" b="1" dirty="0">
                <a:solidFill>
                  <a:srgbClr val="FF0000"/>
                </a:solidFill>
              </a:rPr>
              <a:t>적극 투자</a:t>
            </a:r>
            <a:r>
              <a:rPr lang="ko-KR" altLang="ko-KR" sz="2800" dirty="0">
                <a:solidFill>
                  <a:srgbClr val="FF0000"/>
                </a:solidFill>
              </a:rPr>
              <a:t>를 </a:t>
            </a:r>
            <a:r>
              <a:rPr lang="ko-KR" altLang="ko-KR" sz="2800" b="1" dirty="0">
                <a:solidFill>
                  <a:srgbClr val="FF0000"/>
                </a:solidFill>
              </a:rPr>
              <a:t>확대</a:t>
            </a:r>
            <a:r>
              <a:rPr lang="ko-KR" altLang="ko-KR" sz="2800" dirty="0">
                <a:solidFill>
                  <a:srgbClr val="FF0000"/>
                </a:solidFill>
              </a:rPr>
              <a:t>할 것</a:t>
            </a:r>
            <a:r>
              <a:rPr lang="en-US" altLang="ko-KR" sz="2800" dirty="0"/>
              <a:t>” </a:t>
            </a:r>
            <a:r>
              <a:rPr lang="en-US" altLang="ko-KR" dirty="0"/>
              <a:t>(</a:t>
            </a:r>
            <a:r>
              <a:rPr lang="ko-KR" altLang="ko-KR" dirty="0"/>
              <a:t>해양경찰의 날 대통령 연설</a:t>
            </a:r>
            <a:r>
              <a:rPr lang="en-US" altLang="ko-KR" dirty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2011.9.16.</a:t>
            </a:r>
            <a:r>
              <a:rPr lang="en-US" altLang="ko-KR" dirty="0"/>
              <a:t>)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b="1" dirty="0" smtClean="0">
                <a:latin typeface="Arial" pitchFamily="34" charset="0"/>
                <a:cs typeface="Arial" pitchFamily="34" charset="0"/>
              </a:rPr>
              <a:t>2020</a:t>
            </a:r>
            <a:r>
              <a:rPr lang="ko-KR" altLang="ko-KR" sz="2800" b="1" dirty="0"/>
              <a:t>년</a:t>
            </a:r>
            <a:r>
              <a:rPr lang="ko-KR" altLang="ko-KR" sz="2800" dirty="0"/>
              <a:t> </a:t>
            </a:r>
            <a:r>
              <a:rPr lang="ko-KR" altLang="ko-KR" sz="2800" b="1" dirty="0"/>
              <a:t>수산물 수출목표</a:t>
            </a:r>
            <a:r>
              <a:rPr lang="en-US" altLang="ko-KR" sz="2800" b="1" dirty="0"/>
              <a:t> 55</a:t>
            </a:r>
            <a:r>
              <a:rPr lang="ko-KR" altLang="ko-KR" sz="2800" b="1" dirty="0"/>
              <a:t>억불</a:t>
            </a:r>
            <a:r>
              <a:rPr lang="en-US" altLang="ko-KR" sz="2800" dirty="0"/>
              <a:t>, </a:t>
            </a:r>
            <a:r>
              <a:rPr lang="ko-KR" altLang="ko-KR" sz="2800" dirty="0"/>
              <a:t>세계</a:t>
            </a:r>
            <a:r>
              <a:rPr lang="en-US" altLang="ko-KR" sz="2800" dirty="0"/>
              <a:t> </a:t>
            </a:r>
            <a:r>
              <a:rPr lang="en-US" altLang="ko-KR" sz="2800" dirty="0">
                <a:latin typeface="Arial" pitchFamily="34" charset="0"/>
                <a:cs typeface="Arial" pitchFamily="34" charset="0"/>
              </a:rPr>
              <a:t>4</a:t>
            </a:r>
            <a:r>
              <a:rPr lang="ko-KR" altLang="ko-KR" sz="2800" dirty="0"/>
              <a:t>위 수산물 </a:t>
            </a:r>
            <a:r>
              <a:rPr lang="ko-KR" altLang="ko-KR" sz="2800" dirty="0" smtClean="0"/>
              <a:t>수출</a:t>
            </a:r>
            <a:r>
              <a:rPr lang="en-US" altLang="ko-KR" sz="2800" dirty="0" smtClean="0"/>
              <a:t> </a:t>
            </a:r>
            <a:r>
              <a:rPr lang="en-US" altLang="ko-KR" dirty="0" smtClean="0"/>
              <a:t>(</a:t>
            </a:r>
            <a:r>
              <a:rPr lang="ko-KR" altLang="ko-KR" dirty="0" err="1" smtClean="0"/>
              <a:t>농수산식품부</a:t>
            </a:r>
            <a:r>
              <a:rPr lang="en-US" altLang="ko-KR" dirty="0" smtClean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2011.2.14.</a:t>
            </a:r>
            <a:r>
              <a:rPr lang="en-US" altLang="ko-KR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2009</a:t>
            </a:r>
            <a:r>
              <a:rPr lang="ko-KR" altLang="en-US" b="1" dirty="0"/>
              <a:t>년</a:t>
            </a:r>
            <a:r>
              <a:rPr lang="ko-KR" altLang="en-US" dirty="0"/>
              <a:t> 현재 우리나라 수산물 수출액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18</a:t>
            </a:r>
            <a:r>
              <a:rPr lang="ko-KR" altLang="en-US" b="1" dirty="0"/>
              <a:t>억불</a:t>
            </a:r>
            <a:r>
              <a:rPr lang="en-US" altLang="ko-KR" dirty="0"/>
              <a:t>,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dirty="0"/>
              <a:t>    </a:t>
            </a:r>
            <a:r>
              <a:rPr lang="ko-KR" altLang="en-US" dirty="0"/>
              <a:t>세계점유율</a:t>
            </a:r>
            <a:r>
              <a:rPr lang="ko-KR" altLang="en-US" b="1" dirty="0"/>
              <a:t>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1.8% </a:t>
            </a:r>
            <a:r>
              <a:rPr lang="en-US" altLang="ko-KR" sz="1800" dirty="0"/>
              <a:t>(</a:t>
            </a:r>
            <a:r>
              <a:rPr lang="ko-KR" altLang="en-US" sz="1800" dirty="0" err="1"/>
              <a:t>농림수산식품부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2011</a:t>
            </a:r>
            <a:r>
              <a:rPr lang="en-US" altLang="ko-KR" sz="1800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ko-KR" altLang="en-US" b="1" dirty="0"/>
              <a:t>세계</a:t>
            </a:r>
            <a:r>
              <a:rPr lang="ko-KR" altLang="en-US" dirty="0"/>
              <a:t> 수산물 교역규모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1,000</a:t>
            </a:r>
            <a:r>
              <a:rPr lang="ko-KR" altLang="en-US" b="1" dirty="0"/>
              <a:t>억불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ko-KR" altLang="en-US" dirty="0"/>
              <a:t>    </a:t>
            </a:r>
            <a:r>
              <a:rPr lang="en-US" altLang="ko-KR" sz="1800" dirty="0"/>
              <a:t>(</a:t>
            </a:r>
            <a:r>
              <a:rPr lang="ko-KR" altLang="en-US" sz="1800" dirty="0"/>
              <a:t>수산해양수산개발원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2010</a:t>
            </a:r>
            <a:r>
              <a:rPr lang="en-US" altLang="ko-KR" sz="1800" dirty="0" smtClean="0"/>
              <a:t>)</a:t>
            </a:r>
            <a:endParaRPr lang="en-US" altLang="ko-KR" sz="1800" dirty="0"/>
          </a:p>
        </p:txBody>
      </p:sp>
      <p:pic>
        <p:nvPicPr>
          <p:cNvPr id="4" name="그림 3" descr="http://cfs5.tistory.com/image/17/tistory/2008/03/23/22/49/47e66002f3f09"/>
          <p:cNvPicPr/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549077" y="3653062"/>
            <a:ext cx="1931705" cy="2842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389" name="내용 개체 틀 2"/>
          <p:cNvSpPr txBox="1">
            <a:spLocks/>
          </p:cNvSpPr>
          <p:nvPr/>
        </p:nvSpPr>
        <p:spPr bwMode="auto">
          <a:xfrm>
            <a:off x="357158" y="3652863"/>
            <a:ext cx="5903912" cy="349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kumimoji="0" lang="ko-KR" altLang="en-US" sz="2600">
              <a:ea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제목 1"/>
          <p:cNvSpPr>
            <a:spLocks noGrp="1"/>
          </p:cNvSpPr>
          <p:nvPr>
            <p:ph type="title"/>
          </p:nvPr>
        </p:nvSpPr>
        <p:spPr>
          <a:xfrm>
            <a:off x="-642974" y="93516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</a:rPr>
              <a:t>수산양식업 발전의 결정적 문제점</a:t>
            </a:r>
          </a:p>
        </p:txBody>
      </p:sp>
      <p:sp>
        <p:nvSpPr>
          <p:cNvPr id="2560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681181"/>
            <a:ext cx="8218487" cy="4751387"/>
          </a:xfrm>
        </p:spPr>
        <p:txBody>
          <a:bodyPr/>
          <a:lstStyle/>
          <a:p>
            <a:pPr lvl="1" eaLnBrk="1" hangingPunct="1"/>
            <a:r>
              <a:rPr lang="ko-KR" altLang="ko-KR" sz="2400" dirty="0" smtClean="0"/>
              <a:t>반복적 </a:t>
            </a:r>
            <a:r>
              <a:rPr lang="ko-KR" altLang="ko-KR" sz="2400" dirty="0" err="1" smtClean="0"/>
              <a:t>어병</a:t>
            </a:r>
            <a:r>
              <a:rPr lang="ko-KR" altLang="ko-KR" sz="2400" dirty="0" smtClean="0"/>
              <a:t> 발생</a:t>
            </a:r>
          </a:p>
          <a:p>
            <a:pPr lvl="1" eaLnBrk="1" hangingPunct="1"/>
            <a:r>
              <a:rPr lang="ko-KR" altLang="ko-KR" sz="2400" dirty="0" smtClean="0"/>
              <a:t>집단폐사 </a:t>
            </a:r>
          </a:p>
          <a:p>
            <a:pPr lvl="1" eaLnBrk="1" hangingPunct="1"/>
            <a:r>
              <a:rPr lang="ko-KR" altLang="ko-KR" sz="2400" dirty="0" smtClean="0"/>
              <a:t>항생제 과용</a:t>
            </a:r>
            <a:endParaRPr lang="en-US" altLang="ko-KR" sz="2400" dirty="0" smtClean="0"/>
          </a:p>
          <a:p>
            <a:pPr lvl="1" eaLnBrk="1" hangingPunct="1"/>
            <a:r>
              <a:rPr lang="ko-KR" altLang="ko-KR" sz="2400" dirty="0" smtClean="0"/>
              <a:t>환경오염</a:t>
            </a:r>
          </a:p>
          <a:p>
            <a:pPr lvl="1" eaLnBrk="1" hangingPunct="1"/>
            <a:endParaRPr lang="ko-KR" altLang="ko-KR" dirty="0" smtClean="0"/>
          </a:p>
          <a:p>
            <a:pPr eaLnBrk="1" hangingPunct="1"/>
            <a:endParaRPr lang="ko-KR" altLang="en-US" dirty="0" smtClean="0"/>
          </a:p>
        </p:txBody>
      </p:sp>
      <p:pic>
        <p:nvPicPr>
          <p:cNvPr id="25604" name="그림 3" descr="http://i2.media.daumcdn.net/photo-media/201102/25/yonhap/201102251914095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4556148"/>
            <a:ext cx="2714625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그림 4" descr="http://www.irishhealth.com/resize/8a46e07d0ca694c42493a4ae9378ed25_w320_h250_s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65838" y="1897081"/>
            <a:ext cx="2493962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그림 5" descr="http://www.wri.org/files/wri/aqu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8063" y="4016393"/>
            <a:ext cx="2449512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그림 6" descr="http://www.ruralintelligence.com/images/blogs/Agri-antibiotics-overuse-330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556148"/>
            <a:ext cx="2571768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6553200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19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경북</a:t>
            </a:r>
            <a:r>
              <a:rPr lang="ko-KR" altLang="en-US" sz="2800" kern="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라는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우수한 자원 보유 </a:t>
            </a:r>
            <a:r>
              <a:rPr lang="en-US" altLang="ko-KR" sz="1800" kern="0" dirty="0" smtClean="0">
                <a:latin typeface="HY견고딕" pitchFamily="18" charset="-127"/>
                <a:ea typeface="HY견고딕" pitchFamily="18" charset="-127"/>
              </a:rPr>
              <a:t>:</a:t>
            </a:r>
            <a:r>
              <a:rPr lang="ko-KR" altLang="en-US" sz="1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kern="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최근 대게 자원 감소</a:t>
            </a:r>
            <a:endParaRPr lang="en-US" altLang="ko-KR" sz="1800" kern="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800" kern="0" dirty="0" smtClean="0"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Text Box 266"/>
          <p:cNvSpPr txBox="1">
            <a:spLocks noChangeArrowheads="1"/>
          </p:cNvSpPr>
          <p:nvPr/>
        </p:nvSpPr>
        <p:spPr bwMode="auto">
          <a:xfrm>
            <a:off x="357158" y="1571612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암컷 대게 불법 조업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446" y="1928802"/>
            <a:ext cx="1775816" cy="1323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 Box 266"/>
          <p:cNvSpPr txBox="1">
            <a:spLocks noChangeArrowheads="1"/>
          </p:cNvSpPr>
          <p:nvPr/>
        </p:nvSpPr>
        <p:spPr bwMode="auto">
          <a:xfrm>
            <a:off x="357158" y="3376198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어장분쟁에 의한 남획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641" y="3720593"/>
            <a:ext cx="1789524" cy="12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 Box 266"/>
          <p:cNvSpPr txBox="1">
            <a:spLocks noChangeArrowheads="1"/>
          </p:cNvSpPr>
          <p:nvPr/>
        </p:nvSpPr>
        <p:spPr bwMode="auto">
          <a:xfrm>
            <a:off x="357158" y="5015904"/>
            <a:ext cx="2500330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동해안 해양환경변화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6852" y="5371548"/>
            <a:ext cx="1782008" cy="1187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오른쪽 화살표 35"/>
          <p:cNvSpPr/>
          <p:nvPr/>
        </p:nvSpPr>
        <p:spPr bwMode="auto">
          <a:xfrm>
            <a:off x="2695758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37" name="차트 36"/>
          <p:cNvGraphicFramePr/>
          <p:nvPr/>
        </p:nvGraphicFramePr>
        <p:xfrm>
          <a:off x="3143240" y="2034194"/>
          <a:ext cx="3071834" cy="4226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8" name="Text Box 266"/>
          <p:cNvSpPr txBox="1">
            <a:spLocks noChangeArrowheads="1"/>
          </p:cNvSpPr>
          <p:nvPr/>
        </p:nvSpPr>
        <p:spPr bwMode="auto">
          <a:xfrm>
            <a:off x="3286116" y="1617251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대게 생산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모서리가 둥근 직사각형 38"/>
          <p:cNvSpPr/>
          <p:nvPr/>
        </p:nvSpPr>
        <p:spPr bwMode="auto">
          <a:xfrm>
            <a:off x="6858016" y="2776433"/>
            <a:ext cx="2071702" cy="2246352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대게 자원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조업분쟁 발생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오른쪽 화살표 39"/>
          <p:cNvSpPr/>
          <p:nvPr/>
        </p:nvSpPr>
        <p:spPr bwMode="auto">
          <a:xfrm>
            <a:off x="6215074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 산업 위협요인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157163" y="1988840"/>
            <a:ext cx="8794750" cy="3384376"/>
            <a:chOff x="107" y="762"/>
            <a:chExt cx="5540" cy="2450"/>
          </a:xfrm>
        </p:grpSpPr>
        <p:sp>
          <p:nvSpPr>
            <p:cNvPr id="20" name="Freeform 28"/>
            <p:cNvSpPr>
              <a:spLocks/>
            </p:cNvSpPr>
            <p:nvPr/>
          </p:nvSpPr>
          <p:spPr bwMode="auto">
            <a:xfrm rot="10800000">
              <a:off x="107" y="762"/>
              <a:ext cx="5540" cy="2450"/>
            </a:xfrm>
            <a:custGeom>
              <a:avLst/>
              <a:gdLst>
                <a:gd name="T0" fmla="*/ 2753 w 5034"/>
                <a:gd name="T1" fmla="*/ 0 h 1908"/>
                <a:gd name="T2" fmla="*/ 1612 w 5034"/>
                <a:gd name="T3" fmla="*/ 492 h 1908"/>
                <a:gd name="T4" fmla="*/ 1962 w 5034"/>
                <a:gd name="T5" fmla="*/ 492 h 1908"/>
                <a:gd name="T6" fmla="*/ 0 w 5034"/>
                <a:gd name="T7" fmla="*/ 2450 h 1908"/>
                <a:gd name="T8" fmla="*/ 5540 w 5034"/>
                <a:gd name="T9" fmla="*/ 2450 h 1908"/>
                <a:gd name="T10" fmla="*/ 3554 w 5034"/>
                <a:gd name="T11" fmla="*/ 492 h 1908"/>
                <a:gd name="T12" fmla="*/ 3976 w 5034"/>
                <a:gd name="T13" fmla="*/ 507 h 1908"/>
                <a:gd name="T14" fmla="*/ 2753 w 5034"/>
                <a:gd name="T15" fmla="*/ 0 h 19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034"/>
                <a:gd name="T25" fmla="*/ 0 h 1908"/>
                <a:gd name="T26" fmla="*/ 5034 w 5034"/>
                <a:gd name="T27" fmla="*/ 1908 h 19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034" h="1908">
                  <a:moveTo>
                    <a:pt x="2502" y="0"/>
                  </a:moveTo>
                  <a:lnTo>
                    <a:pt x="1465" y="383"/>
                  </a:lnTo>
                  <a:lnTo>
                    <a:pt x="1783" y="383"/>
                  </a:lnTo>
                  <a:lnTo>
                    <a:pt x="0" y="1908"/>
                  </a:lnTo>
                  <a:lnTo>
                    <a:pt x="5034" y="1908"/>
                  </a:lnTo>
                  <a:lnTo>
                    <a:pt x="3229" y="383"/>
                  </a:lnTo>
                  <a:lnTo>
                    <a:pt x="3613" y="395"/>
                  </a:lnTo>
                  <a:lnTo>
                    <a:pt x="2502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DEC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1" name="Text Box 5"/>
            <p:cNvSpPr txBox="1">
              <a:spLocks noChangeArrowheads="1"/>
            </p:cNvSpPr>
            <p:nvPr/>
          </p:nvSpPr>
          <p:spPr bwMode="gray">
            <a:xfrm>
              <a:off x="1919" y="2118"/>
              <a:ext cx="1914" cy="59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latinLnBrk="0">
                <a:lnSpc>
                  <a:spcPct val="150000"/>
                </a:lnSpc>
                <a:spcBef>
                  <a:spcPct val="0"/>
                </a:spcBef>
              </a:pPr>
              <a:r>
                <a:rPr kumimoji="0" lang="ko-KR" altLang="en-US" sz="2000" dirty="0" smtClean="0">
                  <a:latin typeface="+mj-ea"/>
                  <a:ea typeface="+mj-ea"/>
                </a:rPr>
                <a:t>경북 대게 산업 발전의 위협요인 </a:t>
              </a:r>
              <a:endParaRPr kumimoji="0" lang="ko-KR" altLang="en-US" sz="2000" dirty="0">
                <a:latin typeface="+mj-ea"/>
                <a:ea typeface="+mj-ea"/>
              </a:endParaRPr>
            </a:p>
          </p:txBody>
        </p:sp>
      </p:grpSp>
      <p:sp>
        <p:nvSpPr>
          <p:cNvPr id="22" name="AutoShape 21"/>
          <p:cNvSpPr>
            <a:spLocks noChangeArrowheads="1"/>
          </p:cNvSpPr>
          <p:nvPr/>
        </p:nvSpPr>
        <p:spPr bwMode="blackWhite">
          <a:xfrm>
            <a:off x="1152694" y="5469107"/>
            <a:ext cx="6856440" cy="1044595"/>
          </a:xfrm>
          <a:prstGeom prst="roundRect">
            <a:avLst>
              <a:gd name="adj" fmla="val 50000"/>
            </a:avLst>
          </a:prstGeom>
          <a:solidFill>
            <a:srgbClr val="339966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생산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유통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가공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소비의 효율적 </a:t>
            </a:r>
            <a:r>
              <a:rPr kumimoji="0" lang="ko-KR" altLang="en-US" sz="2000" dirty="0" smtClean="0">
                <a:latin typeface="+mj-ea"/>
                <a:ea typeface="+mj-ea"/>
              </a:rPr>
              <a:t>연계</a:t>
            </a:r>
            <a:r>
              <a:rPr kumimoji="0" lang="ko-KR" altLang="en-US" sz="2000" dirty="0" smtClean="0">
                <a:latin typeface="바탕"/>
                <a:ea typeface="바탕"/>
              </a:rPr>
              <a:t>∙</a:t>
            </a:r>
            <a:r>
              <a:rPr kumimoji="0" lang="ko-KR" altLang="en-US" sz="2000" dirty="0" smtClean="0">
                <a:latin typeface="+mj-ea"/>
                <a:ea typeface="+mj-ea"/>
              </a:rPr>
              <a:t>협력을 </a:t>
            </a:r>
            <a:r>
              <a:rPr kumimoji="0" lang="ko-KR" altLang="en-US" sz="2000" dirty="0" smtClean="0">
                <a:latin typeface="+mj-ea"/>
                <a:ea typeface="+mj-ea"/>
              </a:rPr>
              <a:t>통한</a:t>
            </a:r>
            <a:endParaRPr kumimoji="0" lang="en-US" altLang="ko-KR" sz="2000" dirty="0" smtClean="0">
              <a:latin typeface="+mj-ea"/>
              <a:ea typeface="+mj-ea"/>
            </a:endParaRPr>
          </a:p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 대게 산업의 명품화 </a:t>
            </a:r>
            <a:r>
              <a:rPr kumimoji="0" lang="ko-KR" altLang="en-US" sz="2000" dirty="0" smtClean="0">
                <a:latin typeface="+mj-ea"/>
                <a:ea typeface="+mj-ea"/>
              </a:rPr>
              <a:t>추진 </a:t>
            </a:r>
            <a:r>
              <a:rPr kumimoji="0" lang="ko-KR" altLang="en-US" sz="2000" dirty="0" smtClean="0">
                <a:latin typeface="+mj-ea"/>
                <a:ea typeface="+mj-ea"/>
              </a:rPr>
              <a:t>필요</a:t>
            </a:r>
            <a:endParaRPr kumimoji="0" lang="ko-KR" altLang="en-US" sz="2000" dirty="0">
              <a:latin typeface="+mj-ea"/>
              <a:ea typeface="+mj-ea"/>
            </a:endParaRPr>
          </a:p>
        </p:txBody>
      </p:sp>
      <p:sp>
        <p:nvSpPr>
          <p:cNvPr id="23" name="Oval 6"/>
          <p:cNvSpPr>
            <a:spLocks noChangeArrowheads="1"/>
          </p:cNvSpPr>
          <p:nvPr/>
        </p:nvSpPr>
        <p:spPr bwMode="ltGray">
          <a:xfrm>
            <a:off x="1381381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4" name="Oval 7"/>
          <p:cNvSpPr>
            <a:spLocks noChangeArrowheads="1"/>
          </p:cNvSpPr>
          <p:nvPr/>
        </p:nvSpPr>
        <p:spPr bwMode="ltGray">
          <a:xfrm>
            <a:off x="3787465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5" name="Oval 9"/>
          <p:cNvSpPr>
            <a:spLocks noChangeArrowheads="1"/>
          </p:cNvSpPr>
          <p:nvPr/>
        </p:nvSpPr>
        <p:spPr bwMode="ltGray">
          <a:xfrm>
            <a:off x="6268447" y="3555705"/>
            <a:ext cx="154309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6" name="Oval 10"/>
          <p:cNvSpPr>
            <a:spLocks noChangeArrowheads="1"/>
          </p:cNvSpPr>
          <p:nvPr/>
        </p:nvSpPr>
        <p:spPr bwMode="gray">
          <a:xfrm>
            <a:off x="1150494" y="2142744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7" name="Text Box 12"/>
          <p:cNvSpPr txBox="1">
            <a:spLocks noChangeArrowheads="1"/>
          </p:cNvSpPr>
          <p:nvPr/>
        </p:nvSpPr>
        <p:spPr bwMode="white">
          <a:xfrm>
            <a:off x="1570013" y="2492077"/>
            <a:ext cx="107433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대게 생산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감</a:t>
            </a:r>
            <a:r>
              <a:rPr kumimoji="0"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소</a:t>
            </a:r>
          </a:p>
        </p:txBody>
      </p:sp>
      <p:sp>
        <p:nvSpPr>
          <p:cNvPr id="28" name="Oval 13"/>
          <p:cNvSpPr>
            <a:spLocks noChangeArrowheads="1"/>
          </p:cNvSpPr>
          <p:nvPr/>
        </p:nvSpPr>
        <p:spPr bwMode="gray">
          <a:xfrm>
            <a:off x="3591503" y="2126869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white">
          <a:xfrm>
            <a:off x="3822609" y="2477789"/>
            <a:ext cx="148470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지역간 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경쟁요인 상존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0" name="Oval 18"/>
          <p:cNvSpPr>
            <a:spLocks noChangeArrowheads="1"/>
          </p:cNvSpPr>
          <p:nvPr/>
        </p:nvSpPr>
        <p:spPr bwMode="gray">
          <a:xfrm>
            <a:off x="6072198" y="2126869"/>
            <a:ext cx="1921308" cy="1325728"/>
          </a:xfrm>
          <a:prstGeom prst="ellipse">
            <a:avLst/>
          </a:prstGeom>
          <a:gradFill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1" name="Text Box 20"/>
          <p:cNvSpPr txBox="1">
            <a:spLocks noChangeArrowheads="1"/>
          </p:cNvSpPr>
          <p:nvPr/>
        </p:nvSpPr>
        <p:spPr bwMode="white">
          <a:xfrm>
            <a:off x="6125339" y="2477789"/>
            <a:ext cx="182614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생산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가공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유통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체계적 관리 미흡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396906" y="1362428"/>
            <a:ext cx="6103920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5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경북대게 산업 활성화 및 명품화 추진</a:t>
            </a: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1871553" cy="23875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구축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선진화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440272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활성화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대게 자원 보호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가공시설 개선 및 현대화</a:t>
            </a:r>
            <a:r>
              <a:rPr kumimoji="1" lang="ko-KR" alt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수출 확대 전략 개발</a:t>
            </a: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576418" y="1285860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500032" y="2466967"/>
            <a:ext cx="8143934" cy="3962429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99CC00">
                  <a:gamma/>
                  <a:shade val="76078"/>
                  <a:invGamma/>
                </a:srgbClr>
              </a:gs>
            </a:gsLst>
            <a:lin ang="540000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wrap="none" lIns="0" r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722313" indent="-269875" eaLnBrk="0" latinLnBrk="0" hangingPunct="0">
              <a:lnSpc>
                <a:spcPct val="2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1.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 조사 및 모니터링체계 구축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자원조사 체계 확립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산란장</a:t>
            </a:r>
            <a:r>
              <a:rPr kumimoji="0" lang="ko-KR" altLang="en-US" sz="1600" dirty="0" smtClean="0">
                <a:latin typeface="+mn-ea"/>
                <a:ea typeface="+mn-ea"/>
              </a:rPr>
              <a:t> 및 치게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성육장</a:t>
            </a:r>
            <a:r>
              <a:rPr kumimoji="0" lang="ko-KR" altLang="en-US" sz="1600" dirty="0" smtClean="0">
                <a:latin typeface="+mn-ea"/>
                <a:ea typeface="+mn-ea"/>
              </a:rPr>
              <a:t> 파악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자원량</a:t>
            </a:r>
            <a:r>
              <a:rPr kumimoji="0" lang="ko-KR" altLang="en-US" sz="1600" dirty="0" smtClean="0">
                <a:latin typeface="+mn-ea"/>
                <a:ea typeface="+mn-ea"/>
              </a:rPr>
              <a:t> 평가 등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어획 모니터링체계 마련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업종별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지역별</a:t>
            </a:r>
            <a:r>
              <a:rPr kumimoji="0" lang="en-US" altLang="ko-KR" sz="1600" dirty="0" smtClean="0">
                <a:latin typeface="+mn-ea"/>
                <a:ea typeface="+mn-ea"/>
              </a:rPr>
              <a:t> </a:t>
            </a:r>
            <a:r>
              <a:rPr kumimoji="0" lang="ko-KR" altLang="en-US" sz="1600" dirty="0" smtClean="0">
                <a:latin typeface="+mn-ea"/>
                <a:ea typeface="+mn-ea"/>
              </a:rPr>
              <a:t>조업현황 및 어획량 조사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625475" indent="-173038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2.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자원회복계획 도입</a:t>
            </a: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·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추진 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808038" lvl="1" indent="-85725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 대게 자원조성 실시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어장 환경 개선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친환경 어구 보급 및 어구실명제 도입</a:t>
            </a:r>
            <a:r>
              <a:rPr kumimoji="0" lang="en-US" altLang="ko-KR" sz="1600" dirty="0" smtClean="0">
                <a:latin typeface="+mn-ea"/>
                <a:ea typeface="+mn-ea"/>
              </a:rPr>
              <a:t>,</a:t>
            </a:r>
          </a:p>
          <a:p>
            <a:pPr marL="808038" lvl="1" indent="-8572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                                </a:t>
            </a:r>
            <a:r>
              <a:rPr kumimoji="0" lang="ko-KR" altLang="en-US" sz="1600" dirty="0" smtClean="0">
                <a:latin typeface="+mn-ea"/>
                <a:ea typeface="+mn-ea"/>
              </a:rPr>
              <a:t>대게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보육초</a:t>
            </a:r>
            <a:r>
              <a:rPr kumimoji="0" lang="ko-KR" altLang="en-US" sz="1600" dirty="0" smtClean="0">
                <a:latin typeface="+mn-ea"/>
                <a:ea typeface="+mn-ea"/>
              </a:rPr>
              <a:t> 개발 및 투하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종묘생산 </a:t>
            </a:r>
            <a:r>
              <a:rPr kumimoji="0" lang="en-US" altLang="ko-KR" sz="1600" dirty="0" smtClean="0">
                <a:latin typeface="+mn-ea"/>
                <a:ea typeface="+mn-ea"/>
              </a:rPr>
              <a:t>R&amp;D </a:t>
            </a:r>
            <a:r>
              <a:rPr kumimoji="0" lang="ko-KR" altLang="en-US" sz="1600" dirty="0" smtClean="0">
                <a:latin typeface="+mn-ea"/>
                <a:ea typeface="+mn-ea"/>
              </a:rPr>
              <a:t>확대 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895350" lvl="1" indent="-173038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대게 어업관리 강화  </a:t>
            </a:r>
            <a:r>
              <a:rPr kumimoji="0" lang="en-US" altLang="ko-KR" sz="1600" dirty="0" smtClean="0">
                <a:latin typeface="+mn-ea"/>
                <a:ea typeface="+mn-ea"/>
              </a:rPr>
              <a:t>: TAC </a:t>
            </a:r>
            <a:r>
              <a:rPr kumimoji="0" lang="ko-KR" altLang="en-US" sz="1600" dirty="0" smtClean="0">
                <a:latin typeface="+mn-ea"/>
                <a:ea typeface="+mn-ea"/>
              </a:rPr>
              <a:t>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금지구역 및 금어기 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어선감척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722313" indent="-26987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3.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자율관리어업 육성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어업자</a:t>
            </a:r>
            <a:r>
              <a:rPr kumimoji="0" lang="ko-KR" altLang="en-US" sz="1600" dirty="0" smtClean="0">
                <a:latin typeface="+mn-ea"/>
                <a:ea typeface="+mn-ea"/>
              </a:rPr>
              <a:t> 협정제도 도입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err="1" smtClean="0">
                <a:latin typeface="+mn-ea"/>
                <a:ea typeface="+mn-ea"/>
              </a:rPr>
              <a:t>연안자망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근해자망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동해구기저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연안통발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근해통발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어업인 협의체 구성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smtClean="0">
                <a:latin typeface="+mn-ea"/>
                <a:ea typeface="+mn-ea"/>
              </a:rPr>
              <a:t>어구사용량 및 부설시기 등 자율적 관리 도모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</p:txBody>
      </p:sp>
      <p:sp>
        <p:nvSpPr>
          <p:cNvPr id="18" name="AutoShape 11"/>
          <p:cNvSpPr>
            <a:spLocks noChangeArrowheads="1"/>
          </p:cNvSpPr>
          <p:nvPr/>
        </p:nvSpPr>
        <p:spPr bwMode="auto">
          <a:xfrm>
            <a:off x="3244849" y="2285993"/>
            <a:ext cx="2667000" cy="381000"/>
          </a:xfrm>
          <a:prstGeom prst="hexagon">
            <a:avLst>
              <a:gd name="adj" fmla="val 35000"/>
              <a:gd name="vf" fmla="val 115470"/>
            </a:avLst>
          </a:prstGeom>
          <a:gradFill rotWithShape="0">
            <a:gsLst>
              <a:gs pos="0">
                <a:srgbClr val="FFFFCC">
                  <a:gamma/>
                  <a:shade val="66275"/>
                  <a:invGamma/>
                </a:srgbClr>
              </a:gs>
              <a:gs pos="50000">
                <a:srgbClr val="FFFFCC"/>
              </a:gs>
              <a:gs pos="100000">
                <a:srgbClr val="FFFFCC">
                  <a:gamma/>
                  <a:shade val="66275"/>
                  <a:invGamma/>
                </a:srgbClr>
              </a:gs>
            </a:gsLst>
            <a:lin ang="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1" name="Text Box 14"/>
          <p:cNvSpPr txBox="1">
            <a:spLocks noChangeArrowheads="1"/>
          </p:cNvSpPr>
          <p:nvPr/>
        </p:nvSpPr>
        <p:spPr bwMode="auto">
          <a:xfrm>
            <a:off x="4012599" y="2285993"/>
            <a:ext cx="11079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r>
              <a:rPr lang="ko-KR" altLang="en-US" sz="1800" dirty="0" smtClean="0">
                <a:solidFill>
                  <a:srgbClr val="000000"/>
                </a:solidFill>
                <a:latin typeface="+mn-ea"/>
                <a:ea typeface="+mn-ea"/>
              </a:rPr>
              <a:t>추진사업</a:t>
            </a:r>
            <a:endParaRPr lang="en-US" altLang="ko-KR" sz="1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>
          <a:xfrm>
            <a:off x="1652622" y="1214422"/>
            <a:ext cx="5848336" cy="954107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협력적 관리방안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7" name="Rectangle 2"/>
          <p:cNvSpPr>
            <a:spLocks noGrp="1" noChangeArrowheads="1"/>
          </p:cNvSpPr>
          <p:nvPr/>
        </p:nvSpPr>
        <p:spPr bwMode="auto">
          <a:xfrm>
            <a:off x="-785850" y="71414"/>
            <a:ext cx="61438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관리 </a:t>
            </a:r>
            <a:r>
              <a:rPr lang="ko-KR" altLang="en-US" sz="2800" dirty="0" smtClean="0">
                <a:solidFill>
                  <a:srgbClr val="002060"/>
                </a:solidFill>
              </a:rPr>
              <a:t>개념도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pic>
        <p:nvPicPr>
          <p:cNvPr id="68" name="그림 67" descr="경북 해안선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7" y="2857520"/>
            <a:ext cx="9141605" cy="3991322"/>
          </a:xfrm>
          <a:prstGeom prst="rect">
            <a:avLst/>
          </a:prstGeom>
        </p:spPr>
      </p:pic>
      <p:sp>
        <p:nvSpPr>
          <p:cNvPr id="69" name="TextBox 9"/>
          <p:cNvSpPr txBox="1"/>
          <p:nvPr/>
        </p:nvSpPr>
        <p:spPr>
          <a:xfrm>
            <a:off x="457779" y="4263256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죽변항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" name="TextBox 10"/>
          <p:cNvSpPr txBox="1"/>
          <p:nvPr/>
        </p:nvSpPr>
        <p:spPr>
          <a:xfrm>
            <a:off x="2071669" y="4142405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후포항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" name="TextBox 11"/>
          <p:cNvSpPr txBox="1"/>
          <p:nvPr/>
        </p:nvSpPr>
        <p:spPr>
          <a:xfrm>
            <a:off x="5563237" y="4285281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강구항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2" name="TextBox 12"/>
          <p:cNvSpPr txBox="1"/>
          <p:nvPr/>
        </p:nvSpPr>
        <p:spPr>
          <a:xfrm>
            <a:off x="7643833" y="326312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구룡포항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2717461" y="1572347"/>
            <a:ext cx="125506" cy="12550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74" name="TextBox 17"/>
          <p:cNvSpPr txBox="1"/>
          <p:nvPr/>
        </p:nvSpPr>
        <p:spPr>
          <a:xfrm>
            <a:off x="2714611" y="1190649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왕돌초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5" name="그림 74" descr="왕돌초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5FFFF"/>
              </a:clrFrom>
              <a:clrTo>
                <a:srgbClr val="F5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00231" y="1230841"/>
            <a:ext cx="1141298" cy="773942"/>
          </a:xfrm>
          <a:prstGeom prst="rect">
            <a:avLst/>
          </a:prstGeom>
        </p:spPr>
      </p:pic>
      <p:pic>
        <p:nvPicPr>
          <p:cNvPr id="76" name="Picture 4" descr="C:\Documents and Settings\Owner\Local Settings\Temporary Internet Files\Content.IE5\UIUQ9MUM\MC90028053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7" y="1213447"/>
            <a:ext cx="1038970" cy="510208"/>
          </a:xfrm>
          <a:prstGeom prst="rect">
            <a:avLst/>
          </a:prstGeom>
          <a:noFill/>
        </p:spPr>
      </p:pic>
      <p:pic>
        <p:nvPicPr>
          <p:cNvPr id="77" name="Picture 5" descr="C:\Documents and Settings\Owner\Local Settings\Temporary Internet Files\Content.IE5\WMF90CNS\MC90035210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06434" y="1427761"/>
            <a:ext cx="937684" cy="936104"/>
          </a:xfrm>
          <a:prstGeom prst="rect">
            <a:avLst/>
          </a:prstGeom>
          <a:noFill/>
        </p:spPr>
      </p:pic>
      <p:pic>
        <p:nvPicPr>
          <p:cNvPr id="7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1" y="4571033"/>
            <a:ext cx="464580" cy="596202"/>
          </a:xfrm>
          <a:prstGeom prst="rect">
            <a:avLst/>
          </a:prstGeom>
          <a:noFill/>
        </p:spPr>
      </p:pic>
      <p:pic>
        <p:nvPicPr>
          <p:cNvPr id="79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1" y="4142405"/>
            <a:ext cx="464580" cy="596202"/>
          </a:xfrm>
          <a:prstGeom prst="rect">
            <a:avLst/>
          </a:prstGeom>
          <a:noFill/>
        </p:spPr>
      </p:pic>
      <p:pic>
        <p:nvPicPr>
          <p:cNvPr id="80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06047" y="4285281"/>
            <a:ext cx="464580" cy="596202"/>
          </a:xfrm>
          <a:prstGeom prst="rect">
            <a:avLst/>
          </a:prstGeom>
          <a:noFill/>
        </p:spPr>
      </p:pic>
      <p:pic>
        <p:nvPicPr>
          <p:cNvPr id="81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15271" y="3570901"/>
            <a:ext cx="464580" cy="596202"/>
          </a:xfrm>
          <a:prstGeom prst="rect">
            <a:avLst/>
          </a:prstGeom>
          <a:noFill/>
        </p:spPr>
      </p:pic>
      <p:cxnSp>
        <p:nvCxnSpPr>
          <p:cNvPr id="82" name="직선 연결선 81"/>
          <p:cNvCxnSpPr>
            <a:stCxn id="78" idx="0"/>
          </p:cNvCxnSpPr>
          <p:nvPr/>
        </p:nvCxnSpPr>
        <p:spPr>
          <a:xfrm rot="5400000" flipH="1" flipV="1">
            <a:off x="2004724" y="512550"/>
            <a:ext cx="2857520" cy="525944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연결선 82"/>
          <p:cNvCxnSpPr>
            <a:stCxn id="79" idx="0"/>
          </p:cNvCxnSpPr>
          <p:nvPr/>
        </p:nvCxnSpPr>
        <p:spPr>
          <a:xfrm rot="5400000" flipH="1" flipV="1">
            <a:off x="3259384" y="1401030"/>
            <a:ext cx="2428892" cy="3053858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 83"/>
          <p:cNvCxnSpPr>
            <a:stCxn id="80" idx="0"/>
          </p:cNvCxnSpPr>
          <p:nvPr/>
        </p:nvCxnSpPr>
        <p:spPr>
          <a:xfrm rot="5400000" flipH="1" flipV="1">
            <a:off x="4536669" y="2615157"/>
            <a:ext cx="2571792" cy="7684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직선 연결선 84"/>
          <p:cNvCxnSpPr>
            <a:stCxn id="81" idx="0"/>
          </p:cNvCxnSpPr>
          <p:nvPr/>
        </p:nvCxnSpPr>
        <p:spPr>
          <a:xfrm rot="16200000" flipV="1">
            <a:off x="6152623" y="1775963"/>
            <a:ext cx="1785950" cy="180392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73"/>
          <p:cNvSpPr txBox="1"/>
          <p:nvPr/>
        </p:nvSpPr>
        <p:spPr>
          <a:xfrm>
            <a:off x="4929188" y="619764"/>
            <a:ext cx="285752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어획 모니터링 체계 마련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시범사업 실시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7" name="Picture 10" descr="경상북도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4743" y="6013406"/>
            <a:ext cx="1472468" cy="343577"/>
          </a:xfrm>
          <a:prstGeom prst="rect">
            <a:avLst/>
          </a:prstGeom>
          <a:noFill/>
        </p:spPr>
      </p:pic>
      <p:sp>
        <p:nvSpPr>
          <p:cNvPr id="88" name="TextBox 21"/>
          <p:cNvSpPr txBox="1"/>
          <p:nvPr/>
        </p:nvSpPr>
        <p:spPr>
          <a:xfrm>
            <a:off x="3987208" y="6366711"/>
            <a:ext cx="10134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수산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DB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관리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9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0363" y="5664317"/>
            <a:ext cx="712790" cy="1017513"/>
          </a:xfrm>
          <a:prstGeom prst="rect">
            <a:avLst/>
          </a:prstGeom>
          <a:noFill/>
        </p:spPr>
      </p:pic>
      <p:cxnSp>
        <p:nvCxnSpPr>
          <p:cNvPr id="90" name="직선 연결선 89"/>
          <p:cNvCxnSpPr>
            <a:stCxn id="78" idx="2"/>
          </p:cNvCxnSpPr>
          <p:nvPr/>
        </p:nvCxnSpPr>
        <p:spPr>
          <a:xfrm rot="16200000" flipH="1">
            <a:off x="1760780" y="4210215"/>
            <a:ext cx="638959" cy="255299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>
            <a:stCxn id="79" idx="2"/>
          </p:cNvCxnSpPr>
          <p:nvPr/>
        </p:nvCxnSpPr>
        <p:spPr>
          <a:xfrm rot="16200000" flipH="1">
            <a:off x="2618036" y="5067471"/>
            <a:ext cx="1067587" cy="4098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 rot="10800000" flipV="1">
            <a:off x="3356759" y="4785346"/>
            <a:ext cx="1858183" cy="102084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 rot="10800000" flipV="1">
            <a:off x="3356761" y="4070966"/>
            <a:ext cx="4429948" cy="1735225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번개 93"/>
          <p:cNvSpPr/>
          <p:nvPr/>
        </p:nvSpPr>
        <p:spPr>
          <a:xfrm rot="16200000">
            <a:off x="5210996" y="1282582"/>
            <a:ext cx="288032" cy="864096"/>
          </a:xfrm>
          <a:prstGeom prst="lightningBol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pic>
        <p:nvPicPr>
          <p:cNvPr id="95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71603" y="1356323"/>
            <a:ext cx="500066" cy="443624"/>
          </a:xfrm>
          <a:prstGeom prst="rect">
            <a:avLst/>
          </a:prstGeom>
          <a:noFill/>
        </p:spPr>
      </p:pic>
      <p:pic>
        <p:nvPicPr>
          <p:cNvPr id="96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4545" y="1992332"/>
            <a:ext cx="500066" cy="443624"/>
          </a:xfrm>
          <a:prstGeom prst="rect">
            <a:avLst/>
          </a:prstGeom>
          <a:noFill/>
        </p:spPr>
      </p:pic>
      <p:pic>
        <p:nvPicPr>
          <p:cNvPr id="97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01" y="2062640"/>
            <a:ext cx="500066" cy="443624"/>
          </a:xfrm>
          <a:prstGeom prst="rect">
            <a:avLst/>
          </a:prstGeom>
          <a:noFill/>
        </p:spPr>
      </p:pic>
      <p:pic>
        <p:nvPicPr>
          <p:cNvPr id="98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86115" y="1491136"/>
            <a:ext cx="500066" cy="443624"/>
          </a:xfrm>
          <a:prstGeom prst="rect">
            <a:avLst/>
          </a:prstGeom>
          <a:noFill/>
        </p:spPr>
      </p:pic>
      <p:sp>
        <p:nvSpPr>
          <p:cNvPr id="99" name="TextBox 100"/>
          <p:cNvSpPr txBox="1"/>
          <p:nvPr/>
        </p:nvSpPr>
        <p:spPr>
          <a:xfrm>
            <a:off x="1643041" y="856257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보육초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개발 및 투하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0" name="타원 99"/>
          <p:cNvSpPr/>
          <p:nvPr/>
        </p:nvSpPr>
        <p:spPr>
          <a:xfrm rot="21404255">
            <a:off x="338379" y="1206703"/>
            <a:ext cx="7458567" cy="2823207"/>
          </a:xfrm>
          <a:prstGeom prst="ellipse">
            <a:avLst/>
          </a:prstGeom>
          <a:solidFill>
            <a:schemeClr val="accent2">
              <a:alpha val="24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01" name="TextBox 103"/>
          <p:cNvSpPr txBox="1"/>
          <p:nvPr/>
        </p:nvSpPr>
        <p:spPr>
          <a:xfrm>
            <a:off x="919548" y="2570745"/>
            <a:ext cx="3367314" cy="102021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대게 자원조사 체계 확립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어장환경개선 사업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친환경 어구 보급 및 어구실명제 도입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" name="Picture 2" descr="C:\Documents and Settings\Owner\Local Settings\Temporary Internet Files\Content.IE5\FNRTGJJA\MC90029553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72395" y="2213579"/>
            <a:ext cx="815964" cy="671830"/>
          </a:xfrm>
          <a:prstGeom prst="rect">
            <a:avLst/>
          </a:prstGeom>
          <a:noFill/>
        </p:spPr>
      </p:pic>
      <p:sp>
        <p:nvSpPr>
          <p:cNvPr id="103" name="TextBox 105"/>
          <p:cNvSpPr txBox="1"/>
          <p:nvPr/>
        </p:nvSpPr>
        <p:spPr>
          <a:xfrm>
            <a:off x="6786577" y="1856389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자율관리어업 육성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4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00759" y="5553736"/>
            <a:ext cx="712790" cy="1017513"/>
          </a:xfrm>
          <a:prstGeom prst="rect">
            <a:avLst/>
          </a:prstGeom>
          <a:noFill/>
        </p:spPr>
      </p:pic>
      <p:sp>
        <p:nvSpPr>
          <p:cNvPr id="105" name="TextBox 12"/>
          <p:cNvSpPr txBox="1"/>
          <p:nvPr/>
        </p:nvSpPr>
        <p:spPr>
          <a:xfrm>
            <a:off x="6000759" y="5213951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중앙정부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6" name="TextBox 108"/>
          <p:cNvSpPr txBox="1"/>
          <p:nvPr/>
        </p:nvSpPr>
        <p:spPr>
          <a:xfrm>
            <a:off x="6767121" y="5497134"/>
            <a:ext cx="2286016" cy="95410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어선감척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사업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법적 기준 강화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TAC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금지구역 및 기간 강화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7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7620" y="4256097"/>
            <a:ext cx="504462" cy="625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8" name="TextBox 12"/>
          <p:cNvSpPr txBox="1"/>
          <p:nvPr/>
        </p:nvSpPr>
        <p:spPr>
          <a:xfrm>
            <a:off x="3467903" y="4889311"/>
            <a:ext cx="15039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수산자원 연구소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TextBox 11"/>
          <p:cNvSpPr txBox="1"/>
          <p:nvPr/>
        </p:nvSpPr>
        <p:spPr>
          <a:xfrm>
            <a:off x="4705981" y="4049923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축산항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87920" y="4192799"/>
            <a:ext cx="464580" cy="596202"/>
          </a:xfrm>
          <a:prstGeom prst="rect">
            <a:avLst/>
          </a:prstGeom>
          <a:noFill/>
        </p:spPr>
      </p:pic>
      <p:cxnSp>
        <p:nvCxnSpPr>
          <p:cNvPr id="49" name="직선 연결선 48"/>
          <p:cNvCxnSpPr/>
          <p:nvPr/>
        </p:nvCxnSpPr>
        <p:spPr>
          <a:xfrm rot="5400000" flipH="1" flipV="1">
            <a:off x="4250517" y="2463599"/>
            <a:ext cx="2428916" cy="1071573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 rot="10800000" flipV="1">
            <a:off x="3356758" y="4713884"/>
            <a:ext cx="1216038" cy="1092309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11"/>
          <p:cNvSpPr txBox="1"/>
          <p:nvPr/>
        </p:nvSpPr>
        <p:spPr>
          <a:xfrm>
            <a:off x="2928926" y="3785191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종묘 생산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오른쪽 화살표 52"/>
          <p:cNvSpPr/>
          <p:nvPr/>
        </p:nvSpPr>
        <p:spPr>
          <a:xfrm>
            <a:off x="5214942" y="5928331"/>
            <a:ext cx="642942" cy="57150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슬라이드 번호 개체 틀 51"/>
          <p:cNvSpPr>
            <a:spLocks noGrp="1"/>
          </p:cNvSpPr>
          <p:nvPr>
            <p:ph type="sldNum" sz="quarter" idx="12"/>
          </p:nvPr>
        </p:nvSpPr>
        <p:spPr>
          <a:xfrm>
            <a:off x="6796118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5" name="Freeform 2610"/>
          <p:cNvSpPr>
            <a:spLocks/>
          </p:cNvSpPr>
          <p:nvPr/>
        </p:nvSpPr>
        <p:spPr bwMode="auto">
          <a:xfrm>
            <a:off x="178563" y="1302991"/>
            <a:ext cx="4500594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6" name="Rectangle 2611"/>
          <p:cNvSpPr>
            <a:spLocks noChangeArrowheads="1"/>
          </p:cNvSpPr>
          <p:nvPr/>
        </p:nvSpPr>
        <p:spPr bwMode="auto">
          <a:xfrm>
            <a:off x="224468" y="1734791"/>
            <a:ext cx="8669531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7" name="Text Box 2615"/>
          <p:cNvSpPr txBox="1">
            <a:spLocks noChangeArrowheads="1"/>
          </p:cNvSpPr>
          <p:nvPr/>
        </p:nvSpPr>
        <p:spPr bwMode="auto">
          <a:xfrm>
            <a:off x="256771" y="1339903"/>
            <a:ext cx="399375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어장환경 개선 사업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Rectangle 2618"/>
          <p:cNvSpPr>
            <a:spLocks noChangeArrowheads="1"/>
          </p:cNvSpPr>
          <p:nvPr/>
        </p:nvSpPr>
        <p:spPr bwMode="auto">
          <a:xfrm>
            <a:off x="366821" y="1801753"/>
            <a:ext cx="845574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수거사업 확대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침적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분포 실태조사 선행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지역별 수거 사업을 경북 전체로 확대 추진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사업시간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96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90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AutoShape 85"/>
          <p:cNvSpPr>
            <a:spLocks noChangeArrowheads="1"/>
          </p:cNvSpPr>
          <p:nvPr/>
        </p:nvSpPr>
        <p:spPr bwMode="auto">
          <a:xfrm>
            <a:off x="831130" y="5963913"/>
            <a:ext cx="1776425" cy="809625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Freeform 49"/>
          <p:cNvSpPr>
            <a:spLocks/>
          </p:cNvSpPr>
          <p:nvPr/>
        </p:nvSpPr>
        <p:spPr bwMode="auto">
          <a:xfrm rot="404218">
            <a:off x="1926436" y="4552604"/>
            <a:ext cx="2427288" cy="400050"/>
          </a:xfrm>
          <a:custGeom>
            <a:avLst/>
            <a:gdLst>
              <a:gd name="T0" fmla="*/ 0 w 1452"/>
              <a:gd name="T1" fmla="*/ 251793322 h 317"/>
              <a:gd name="T2" fmla="*/ 1774527578 w 1452"/>
              <a:gd name="T3" fmla="*/ 886872476 h 317"/>
              <a:gd name="T4" fmla="*/ 2147483647 w 1452"/>
              <a:gd name="T5" fmla="*/ 632280733 h 317"/>
              <a:gd name="T6" fmla="*/ 2147483647 w 1452"/>
              <a:gd name="T7" fmla="*/ 0 h 317"/>
              <a:gd name="T8" fmla="*/ 0 w 1452"/>
              <a:gd name="T9" fmla="*/ 251793322 h 3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52"/>
              <a:gd name="T16" fmla="*/ 0 h 317"/>
              <a:gd name="T17" fmla="*/ 1452 w 1452"/>
              <a:gd name="T18" fmla="*/ 317 h 3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52" h="317">
                <a:moveTo>
                  <a:pt x="0" y="90"/>
                </a:moveTo>
                <a:lnTo>
                  <a:pt x="635" y="317"/>
                </a:lnTo>
                <a:lnTo>
                  <a:pt x="1452" y="226"/>
                </a:lnTo>
                <a:lnTo>
                  <a:pt x="816" y="0"/>
                </a:lnTo>
                <a:lnTo>
                  <a:pt x="0" y="90"/>
                </a:lnTo>
                <a:close/>
              </a:path>
            </a:pathLst>
          </a:custGeom>
          <a:solidFill>
            <a:srgbClr val="FF0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Freeform 50"/>
          <p:cNvSpPr>
            <a:spLocks/>
          </p:cNvSpPr>
          <p:nvPr/>
        </p:nvSpPr>
        <p:spPr bwMode="auto">
          <a:xfrm rot="404218">
            <a:off x="426249" y="4546254"/>
            <a:ext cx="2503487" cy="915987"/>
          </a:xfrm>
          <a:custGeom>
            <a:avLst/>
            <a:gdLst>
              <a:gd name="T0" fmla="*/ 0 w 1497"/>
              <a:gd name="T1" fmla="*/ 454 h 726"/>
              <a:gd name="T2" fmla="*/ 681 w 1497"/>
              <a:gd name="T3" fmla="*/ 726 h 726"/>
              <a:gd name="T4" fmla="*/ 1497 w 1497"/>
              <a:gd name="T5" fmla="*/ 227 h 726"/>
              <a:gd name="T6" fmla="*/ 862 w 1497"/>
              <a:gd name="T7" fmla="*/ 0 h 726"/>
              <a:gd name="T8" fmla="*/ 0 w 1497"/>
              <a:gd name="T9" fmla="*/ 454 h 7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97"/>
              <a:gd name="T16" fmla="*/ 0 h 726"/>
              <a:gd name="T17" fmla="*/ 1497 w 1497"/>
              <a:gd name="T18" fmla="*/ 726 h 72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97" h="726">
                <a:moveTo>
                  <a:pt x="0" y="454"/>
                </a:moveTo>
                <a:lnTo>
                  <a:pt x="681" y="726"/>
                </a:lnTo>
                <a:lnTo>
                  <a:pt x="1497" y="227"/>
                </a:lnTo>
                <a:lnTo>
                  <a:pt x="862" y="0"/>
                </a:lnTo>
                <a:lnTo>
                  <a:pt x="0" y="454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defRPr/>
            </a:pPr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3" name="Group 95"/>
          <p:cNvGrpSpPr>
            <a:grpSpLocks/>
          </p:cNvGrpSpPr>
          <p:nvPr/>
        </p:nvGrpSpPr>
        <p:grpSpPr bwMode="auto">
          <a:xfrm>
            <a:off x="931074" y="3960466"/>
            <a:ext cx="1150937" cy="1150938"/>
            <a:chOff x="3660" y="1514"/>
            <a:chExt cx="646" cy="646"/>
          </a:xfrm>
        </p:grpSpPr>
        <p:sp>
          <p:nvSpPr>
            <p:cNvPr id="66" name="Oval 96"/>
            <p:cNvSpPr>
              <a:spLocks noChangeArrowheads="1"/>
            </p:cNvSpPr>
            <p:nvPr/>
          </p:nvSpPr>
          <p:spPr bwMode="auto">
            <a:xfrm>
              <a:off x="3660" y="1514"/>
              <a:ext cx="646" cy="646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DDDDDD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7" name="Oval 97"/>
            <p:cNvSpPr>
              <a:spLocks noChangeArrowheads="1"/>
            </p:cNvSpPr>
            <p:nvPr/>
          </p:nvSpPr>
          <p:spPr bwMode="auto">
            <a:xfrm>
              <a:off x="3742" y="1538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4" name="AutoShape 107"/>
          <p:cNvSpPr>
            <a:spLocks noChangeArrowheads="1"/>
          </p:cNvSpPr>
          <p:nvPr/>
        </p:nvSpPr>
        <p:spPr bwMode="auto">
          <a:xfrm>
            <a:off x="829482" y="5634877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Text Box 108"/>
          <p:cNvSpPr txBox="1">
            <a:spLocks noChangeArrowheads="1"/>
          </p:cNvSpPr>
          <p:nvPr/>
        </p:nvSpPr>
        <p:spPr bwMode="auto">
          <a:xfrm>
            <a:off x="1035819" y="5674864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~2013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Text Box 109"/>
          <p:cNvSpPr txBox="1">
            <a:spLocks noChangeArrowheads="1"/>
          </p:cNvSpPr>
          <p:nvPr/>
        </p:nvSpPr>
        <p:spPr bwMode="auto">
          <a:xfrm>
            <a:off x="788567" y="5983657"/>
            <a:ext cx="1763624" cy="64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어장환경 실태조사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사업대상 지역 선정</a:t>
            </a:r>
            <a:endParaRPr lang="en-US" altLang="ko-KR" sz="13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7" name="Freeform 120"/>
          <p:cNvSpPr>
            <a:spLocks/>
          </p:cNvSpPr>
          <p:nvPr/>
        </p:nvSpPr>
        <p:spPr bwMode="auto">
          <a:xfrm rot="16200000" flipH="1">
            <a:off x="1436706" y="5082020"/>
            <a:ext cx="714381" cy="50006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9" y="154"/>
              </a:cxn>
              <a:cxn ang="0">
                <a:pos x="837" y="154"/>
              </a:cxn>
            </a:cxnLst>
            <a:rect l="0" t="0" r="r" b="b"/>
            <a:pathLst>
              <a:path w="837" h="154">
                <a:moveTo>
                  <a:pt x="0" y="0"/>
                </a:moveTo>
                <a:lnTo>
                  <a:pt x="89" y="154"/>
                </a:lnTo>
                <a:lnTo>
                  <a:pt x="837" y="154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Text Box 123"/>
          <p:cNvSpPr txBox="1">
            <a:spLocks noChangeArrowheads="1"/>
          </p:cNvSpPr>
          <p:nvPr/>
        </p:nvSpPr>
        <p:spPr bwMode="auto">
          <a:xfrm>
            <a:off x="1118399" y="4397029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9" name="Freeform 125"/>
          <p:cNvSpPr>
            <a:spLocks/>
          </p:cNvSpPr>
          <p:nvPr/>
        </p:nvSpPr>
        <p:spPr bwMode="auto">
          <a:xfrm>
            <a:off x="3234536" y="3990629"/>
            <a:ext cx="2016125" cy="935037"/>
          </a:xfrm>
          <a:custGeom>
            <a:avLst/>
            <a:gdLst/>
            <a:ahLst/>
            <a:cxnLst>
              <a:cxn ang="0">
                <a:pos x="0" y="272"/>
              </a:cxn>
              <a:cxn ang="0">
                <a:pos x="726" y="589"/>
              </a:cxn>
              <a:cxn ang="0">
                <a:pos x="953" y="408"/>
              </a:cxn>
              <a:cxn ang="0">
                <a:pos x="1270" y="498"/>
              </a:cxn>
              <a:cxn ang="0">
                <a:pos x="1043" y="0"/>
              </a:cxn>
              <a:cxn ang="0">
                <a:pos x="45" y="90"/>
              </a:cxn>
              <a:cxn ang="0">
                <a:pos x="272" y="181"/>
              </a:cxn>
              <a:cxn ang="0">
                <a:pos x="0" y="272"/>
              </a:cxn>
            </a:cxnLst>
            <a:rect l="0" t="0" r="r" b="b"/>
            <a:pathLst>
              <a:path w="1270" h="589">
                <a:moveTo>
                  <a:pt x="0" y="272"/>
                </a:moveTo>
                <a:lnTo>
                  <a:pt x="726" y="589"/>
                </a:lnTo>
                <a:lnTo>
                  <a:pt x="953" y="408"/>
                </a:lnTo>
                <a:lnTo>
                  <a:pt x="1270" y="498"/>
                </a:lnTo>
                <a:lnTo>
                  <a:pt x="1043" y="0"/>
                </a:lnTo>
                <a:lnTo>
                  <a:pt x="45" y="90"/>
                </a:lnTo>
                <a:lnTo>
                  <a:pt x="272" y="181"/>
                </a:lnTo>
                <a:lnTo>
                  <a:pt x="0" y="27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 cap="flat" cmpd="sng">
            <a:solidFill>
              <a:srgbClr val="C0C0C0"/>
            </a:solidFill>
            <a:prstDash val="solid"/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0" name="Group 98"/>
          <p:cNvGrpSpPr>
            <a:grpSpLocks/>
          </p:cNvGrpSpPr>
          <p:nvPr/>
        </p:nvGrpSpPr>
        <p:grpSpPr bwMode="auto">
          <a:xfrm>
            <a:off x="2463011" y="3630266"/>
            <a:ext cx="1150938" cy="1150938"/>
            <a:chOff x="567" y="3358"/>
            <a:chExt cx="645" cy="645"/>
          </a:xfrm>
        </p:grpSpPr>
        <p:sp>
          <p:nvSpPr>
            <p:cNvPr id="64" name="Oval 99"/>
            <p:cNvSpPr>
              <a:spLocks noChangeArrowheads="1"/>
            </p:cNvSpPr>
            <p:nvPr/>
          </p:nvSpPr>
          <p:spPr bwMode="auto">
            <a:xfrm>
              <a:off x="567" y="3358"/>
              <a:ext cx="645" cy="645"/>
            </a:xfrm>
            <a:prstGeom prst="ellipse">
              <a:avLst/>
            </a:prstGeom>
            <a:gradFill rotWithShape="1">
              <a:gsLst>
                <a:gs pos="0">
                  <a:srgbClr val="FF6600"/>
                </a:gs>
                <a:gs pos="100000">
                  <a:srgbClr val="F8F200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5" name="Oval 100"/>
            <p:cNvSpPr>
              <a:spLocks noChangeArrowheads="1"/>
            </p:cNvSpPr>
            <p:nvPr/>
          </p:nvSpPr>
          <p:spPr bwMode="auto">
            <a:xfrm>
              <a:off x="646" y="3381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51" name="Text Box 124"/>
          <p:cNvSpPr txBox="1">
            <a:spLocks noChangeArrowheads="1"/>
          </p:cNvSpPr>
          <p:nvPr/>
        </p:nvSpPr>
        <p:spPr bwMode="auto">
          <a:xfrm>
            <a:off x="2745301" y="4058891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AutoShape 85"/>
          <p:cNvSpPr>
            <a:spLocks noChangeArrowheads="1"/>
          </p:cNvSpPr>
          <p:nvPr/>
        </p:nvSpPr>
        <p:spPr bwMode="auto">
          <a:xfrm>
            <a:off x="2974170" y="5589651"/>
            <a:ext cx="1776425" cy="469507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AutoShape 107"/>
          <p:cNvSpPr>
            <a:spLocks noChangeArrowheads="1"/>
          </p:cNvSpPr>
          <p:nvPr/>
        </p:nvSpPr>
        <p:spPr bwMode="auto">
          <a:xfrm>
            <a:off x="2914872" y="5260615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Text Box 108"/>
          <p:cNvSpPr txBox="1">
            <a:spLocks noChangeArrowheads="1"/>
          </p:cNvSpPr>
          <p:nvPr/>
        </p:nvSpPr>
        <p:spPr bwMode="auto">
          <a:xfrm>
            <a:off x="3148436" y="5300602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2014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 Box 109"/>
          <p:cNvSpPr txBox="1">
            <a:spLocks noChangeArrowheads="1"/>
          </p:cNvSpPr>
          <p:nvPr/>
        </p:nvSpPr>
        <p:spPr bwMode="auto">
          <a:xfrm>
            <a:off x="2964645" y="5609395"/>
            <a:ext cx="1207382" cy="345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err="1" smtClean="0">
                <a:latin typeface="HY견고딕" pitchFamily="18" charset="-127"/>
                <a:ea typeface="HY견고딕" pitchFamily="18" charset="-127"/>
              </a:rPr>
              <a:t>페어구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9" name="Freeform 119"/>
          <p:cNvSpPr>
            <a:spLocks/>
          </p:cNvSpPr>
          <p:nvPr/>
        </p:nvSpPr>
        <p:spPr bwMode="auto">
          <a:xfrm rot="5400000">
            <a:off x="3333374" y="4577591"/>
            <a:ext cx="773096" cy="653271"/>
          </a:xfrm>
          <a:custGeom>
            <a:avLst/>
            <a:gdLst/>
            <a:ahLst/>
            <a:cxnLst>
              <a:cxn ang="0">
                <a:pos x="0" y="105"/>
              </a:cxn>
              <a:cxn ang="0">
                <a:pos x="83" y="0"/>
              </a:cxn>
              <a:cxn ang="0">
                <a:pos x="681" y="0"/>
              </a:cxn>
            </a:cxnLst>
            <a:rect l="0" t="0" r="r" b="b"/>
            <a:pathLst>
              <a:path w="681" h="105">
                <a:moveTo>
                  <a:pt x="0" y="105"/>
                </a:moveTo>
                <a:lnTo>
                  <a:pt x="83" y="0"/>
                </a:lnTo>
                <a:lnTo>
                  <a:pt x="681" y="0"/>
                </a:lnTo>
              </a:path>
            </a:pathLst>
          </a:custGeom>
          <a:noFill/>
          <a:ln w="6350" cmpd="sng">
            <a:solidFill>
              <a:srgbClr val="FF6600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0" name="구름 59"/>
          <p:cNvSpPr/>
          <p:nvPr/>
        </p:nvSpPr>
        <p:spPr>
          <a:xfrm>
            <a:off x="3536149" y="3249763"/>
            <a:ext cx="3357586" cy="66625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800" dirty="0" err="1" smtClean="0"/>
              <a:t>대게어장</a:t>
            </a:r>
            <a:r>
              <a:rPr lang="ko-KR" altLang="en-US" sz="1800" dirty="0" smtClean="0"/>
              <a:t> 환경 개선</a:t>
            </a:r>
            <a:endParaRPr lang="ko-KR" altLang="en-US" sz="1800" dirty="0"/>
          </a:p>
        </p:txBody>
      </p:sp>
      <p:pic>
        <p:nvPicPr>
          <p:cNvPr id="62" name="Picture 2" descr="http://www.ihaesa.com/bbs_up/12082224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5801" y="4305282"/>
            <a:ext cx="3005256" cy="2253942"/>
          </a:xfrm>
          <a:prstGeom prst="rect">
            <a:avLst/>
          </a:prstGeom>
          <a:noFill/>
        </p:spPr>
      </p:pic>
      <p:sp>
        <p:nvSpPr>
          <p:cNvPr id="63" name="TextBox 101"/>
          <p:cNvSpPr txBox="1"/>
          <p:nvPr/>
        </p:nvSpPr>
        <p:spPr>
          <a:xfrm>
            <a:off x="5965041" y="3988955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슬라이드 번호 개체 틀 3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Freeform 2610"/>
          <p:cNvSpPr>
            <a:spLocks/>
          </p:cNvSpPr>
          <p:nvPr/>
        </p:nvSpPr>
        <p:spPr bwMode="auto">
          <a:xfrm>
            <a:off x="147657" y="1256676"/>
            <a:ext cx="585791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8" name="Rectangle 2611"/>
          <p:cNvSpPr>
            <a:spLocks noChangeArrowheads="1"/>
          </p:cNvSpPr>
          <p:nvPr/>
        </p:nvSpPr>
        <p:spPr bwMode="auto">
          <a:xfrm>
            <a:off x="193562" y="1688476"/>
            <a:ext cx="8526655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9" name="Text Box 2615"/>
          <p:cNvSpPr txBox="1">
            <a:spLocks noChangeArrowheads="1"/>
          </p:cNvSpPr>
          <p:nvPr/>
        </p:nvSpPr>
        <p:spPr bwMode="auto">
          <a:xfrm>
            <a:off x="225865" y="1293588"/>
            <a:ext cx="5208204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친환경 어구 보급 및 어구실명제 도입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안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Rectangle 2618"/>
          <p:cNvSpPr>
            <a:spLocks noChangeArrowheads="1"/>
          </p:cNvSpPr>
          <p:nvPr/>
        </p:nvSpPr>
        <p:spPr bwMode="auto">
          <a:xfrm>
            <a:off x="335915" y="1755438"/>
            <a:ext cx="838430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친환경 어구 보급 및 어구실명제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현재 일부 지역에서 친환경 어구 보급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어구실명제 실시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-&gt;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 전체 지역 보급 및 실시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250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2" name="_x76059352" descr="EMB00000a58564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4731" y="3883214"/>
            <a:ext cx="2105090" cy="1513692"/>
          </a:xfrm>
          <a:prstGeom prst="rect">
            <a:avLst/>
          </a:prstGeom>
          <a:noFill/>
        </p:spPr>
      </p:pic>
      <p:sp>
        <p:nvSpPr>
          <p:cNvPr id="44" name="TextBox 14"/>
          <p:cNvSpPr txBox="1"/>
          <p:nvPr/>
        </p:nvSpPr>
        <p:spPr>
          <a:xfrm>
            <a:off x="109157" y="5653306"/>
            <a:ext cx="3172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기존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에서 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  (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확대 유도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 구입비의 일부 지원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58"/>
          <p:cNvSpPr>
            <a:spLocks noChangeArrowheads="1"/>
          </p:cNvSpPr>
          <p:nvPr/>
        </p:nvSpPr>
        <p:spPr bwMode="auto">
          <a:xfrm>
            <a:off x="176248" y="3328378"/>
            <a:ext cx="3257557" cy="428628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smtClean="0">
                <a:solidFill>
                  <a:schemeClr val="bg1"/>
                </a:solidFill>
                <a:latin typeface="+mn-ea"/>
                <a:ea typeface="+mn-ea"/>
              </a:rPr>
              <a:t>친환경 어구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79" y="3880632"/>
            <a:ext cx="1333500" cy="1562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95733" y="3880632"/>
            <a:ext cx="1343025" cy="151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8" name="오른쪽 화살표 47"/>
          <p:cNvSpPr/>
          <p:nvPr/>
        </p:nvSpPr>
        <p:spPr>
          <a:xfrm>
            <a:off x="1576417" y="4162320"/>
            <a:ext cx="428628" cy="99749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smtClean="0">
                <a:solidFill>
                  <a:schemeClr val="tx1"/>
                </a:solidFill>
              </a:rPr>
              <a:t>전환</a:t>
            </a:r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49" name="TextBox 11"/>
          <p:cNvSpPr txBox="1"/>
          <p:nvPr/>
        </p:nvSpPr>
        <p:spPr>
          <a:xfrm>
            <a:off x="-4844" y="541669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기존 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0" name="TextBox 12"/>
          <p:cNvSpPr txBox="1"/>
          <p:nvPr/>
        </p:nvSpPr>
        <p:spPr>
          <a:xfrm>
            <a:off x="1891044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smtClean="0">
                <a:latin typeface="HY견고딕" pitchFamily="18" charset="-127"/>
                <a:ea typeface="HY견고딕" pitchFamily="18" charset="-127"/>
              </a:rPr>
              <a:t> 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" name="Rectangle 61"/>
          <p:cNvSpPr>
            <a:spLocks noChangeArrowheads="1"/>
          </p:cNvSpPr>
          <p:nvPr/>
        </p:nvSpPr>
        <p:spPr bwMode="auto">
          <a:xfrm>
            <a:off x="3605272" y="3328378"/>
            <a:ext cx="2114549" cy="428628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대게 치어 탈출 장치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2" name="TextBox 14"/>
          <p:cNvSpPr txBox="1"/>
          <p:nvPr/>
        </p:nvSpPr>
        <p:spPr>
          <a:xfrm>
            <a:off x="3505243" y="5657369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치게 탈출 장치 도입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일본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 치게 탈출 장비 보급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TextBox 12"/>
          <p:cNvSpPr txBox="1"/>
          <p:nvPr/>
        </p:nvSpPr>
        <p:spPr>
          <a:xfrm>
            <a:off x="3790995" y="5398319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치게 탈출 장치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Rectangle 61"/>
          <p:cNvSpPr>
            <a:spLocks noChangeArrowheads="1"/>
          </p:cNvSpPr>
          <p:nvPr/>
        </p:nvSpPr>
        <p:spPr bwMode="auto">
          <a:xfrm>
            <a:off x="5862697" y="3335370"/>
            <a:ext cx="2857520" cy="42862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어구실명제 도입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5" name="Rectangle 61"/>
          <p:cNvSpPr>
            <a:spLocks noChangeArrowheads="1"/>
          </p:cNvSpPr>
          <p:nvPr/>
        </p:nvSpPr>
        <p:spPr bwMode="auto">
          <a:xfrm>
            <a:off x="5872322" y="3877999"/>
            <a:ext cx="2857520" cy="1519448"/>
          </a:xfrm>
          <a:prstGeom prst="rect">
            <a:avLst/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허가어선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어  업 자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사용어구의 일련번호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전화번호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 </a:t>
            </a:r>
          </a:p>
          <a:p>
            <a:pPr latinLnBrk="0">
              <a:spcBef>
                <a:spcPct val="10000"/>
              </a:spcBef>
            </a:pP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latinLnBrk="0">
              <a:spcBef>
                <a:spcPct val="10000"/>
              </a:spcBef>
            </a:pP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6" name="TextBox 12"/>
          <p:cNvSpPr txBox="1"/>
          <p:nvPr/>
        </p:nvSpPr>
        <p:spPr>
          <a:xfrm>
            <a:off x="6362763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어구실명제 예시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7" name="Picture 13" descr="C:\Documents and Settings\Administrator\바탕 화면\V-01-0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261" y="5030632"/>
            <a:ext cx="428628" cy="339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" name="TextBox 74"/>
          <p:cNvSpPr txBox="1"/>
          <p:nvPr/>
        </p:nvSpPr>
        <p:spPr>
          <a:xfrm>
            <a:off x="6524889" y="5048383"/>
            <a:ext cx="20717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smtClean="0">
                <a:latin typeface="+mn-ea"/>
                <a:ea typeface="+mn-ea"/>
              </a:rPr>
              <a:t>동해특산 대게 명품화 사업</a:t>
            </a:r>
            <a:endParaRPr lang="ko-KR" altLang="en-US" sz="1200">
              <a:latin typeface="+mn-ea"/>
              <a:ea typeface="+mn-ea"/>
            </a:endParaRPr>
          </a:p>
        </p:txBody>
      </p:sp>
      <p:sp>
        <p:nvSpPr>
          <p:cNvPr id="61" name="TextBox 14"/>
          <p:cNvSpPr txBox="1"/>
          <p:nvPr/>
        </p:nvSpPr>
        <p:spPr>
          <a:xfrm>
            <a:off x="5791259" y="5648270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통발어업에 어구실명제 도입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내구성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알루미늄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있는 재료로 교체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>
          <a:xfrm>
            <a:off x="6724680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Freeform 2610"/>
          <p:cNvSpPr>
            <a:spLocks/>
          </p:cNvSpPr>
          <p:nvPr/>
        </p:nvSpPr>
        <p:spPr bwMode="auto">
          <a:xfrm>
            <a:off x="233738" y="1214422"/>
            <a:ext cx="5429288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7" name="Rectangle 2611"/>
          <p:cNvSpPr>
            <a:spLocks noChangeArrowheads="1"/>
          </p:cNvSpPr>
          <p:nvPr/>
        </p:nvSpPr>
        <p:spPr bwMode="auto">
          <a:xfrm>
            <a:off x="279643" y="1646222"/>
            <a:ext cx="8455217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9" name="Text Box 2615"/>
          <p:cNvSpPr txBox="1">
            <a:spLocks noChangeArrowheads="1"/>
          </p:cNvSpPr>
          <p:nvPr/>
        </p:nvSpPr>
        <p:spPr bwMode="auto">
          <a:xfrm>
            <a:off x="311946" y="1251334"/>
            <a:ext cx="4708138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8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개발 및 투하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Rectangle 2618"/>
          <p:cNvSpPr>
            <a:spLocks noChangeArrowheads="1"/>
          </p:cNvSpPr>
          <p:nvPr/>
        </p:nvSpPr>
        <p:spPr bwMode="auto">
          <a:xfrm>
            <a:off x="421996" y="1713184"/>
            <a:ext cx="802711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투하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 및 효과 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일반어초로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전환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적지조사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본격 시설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230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(2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천개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4" name="_x74412704" descr="EMB00000a5856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3470259"/>
            <a:ext cx="2898976" cy="2571768"/>
          </a:xfrm>
          <a:prstGeom prst="rect">
            <a:avLst/>
          </a:prstGeom>
          <a:noFill/>
        </p:spPr>
      </p:pic>
      <p:sp>
        <p:nvSpPr>
          <p:cNvPr id="35" name="TextBox 39"/>
          <p:cNvSpPr txBox="1"/>
          <p:nvPr/>
        </p:nvSpPr>
        <p:spPr>
          <a:xfrm>
            <a:off x="6500826" y="6071211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&lt;(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일본 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어초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AutoShape 4"/>
          <p:cNvSpPr>
            <a:spLocks noChangeArrowheads="1"/>
          </p:cNvSpPr>
          <p:nvPr/>
        </p:nvSpPr>
        <p:spPr bwMode="auto">
          <a:xfrm>
            <a:off x="2744738" y="4971673"/>
            <a:ext cx="617182" cy="594069"/>
          </a:xfrm>
          <a:prstGeom prst="rightArrow">
            <a:avLst>
              <a:gd name="adj1" fmla="val 44880"/>
              <a:gd name="adj2" fmla="val 56565"/>
            </a:avLst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63500" dir="3187806" algn="ctr" rotWithShape="0">
              <a:srgbClr val="969696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7" name="Group 1959"/>
          <p:cNvGrpSpPr>
            <a:grpSpLocks/>
          </p:cNvGrpSpPr>
          <p:nvPr/>
        </p:nvGrpSpPr>
        <p:grpSpPr bwMode="auto">
          <a:xfrm>
            <a:off x="285720" y="3576217"/>
            <a:ext cx="2428892" cy="2794781"/>
            <a:chOff x="425" y="750"/>
            <a:chExt cx="1349" cy="1395"/>
          </a:xfrm>
        </p:grpSpPr>
        <p:grpSp>
          <p:nvGrpSpPr>
            <p:cNvPr id="62" name="Group 21"/>
            <p:cNvGrpSpPr>
              <a:grpSpLocks/>
            </p:cNvGrpSpPr>
            <p:nvPr/>
          </p:nvGrpSpPr>
          <p:grpSpPr bwMode="auto">
            <a:xfrm>
              <a:off x="425" y="757"/>
              <a:ext cx="1349" cy="1348"/>
              <a:chOff x="131" y="2241"/>
              <a:chExt cx="1278" cy="1275"/>
            </a:xfrm>
          </p:grpSpPr>
          <p:sp>
            <p:nvSpPr>
              <p:cNvPr id="65" name="Rectangle 22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1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6" name="Rectangle 23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5D8B7B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63" name="Rectangle 24"/>
            <p:cNvSpPr>
              <a:spLocks noChangeArrowheads="1"/>
            </p:cNvSpPr>
            <p:nvPr/>
          </p:nvSpPr>
          <p:spPr bwMode="auto">
            <a:xfrm>
              <a:off x="438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전용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(2012~2014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4" name="Text Box 36"/>
            <p:cNvSpPr txBox="1">
              <a:spLocks noChangeArrowheads="1"/>
            </p:cNvSpPr>
            <p:nvPr/>
          </p:nvSpPr>
          <p:spPr bwMode="auto">
            <a:xfrm>
              <a:off x="442" y="1075"/>
              <a:ext cx="1315" cy="10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일본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대게용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어초개발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완료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치게용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시험어초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(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단지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)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 및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효과조사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일반어초로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전환 </a:t>
              </a:r>
              <a:endParaRPr lang="en-US" altLang="ko-KR" sz="1400" dirty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8" name="Group 1960"/>
          <p:cNvGrpSpPr>
            <a:grpSpLocks/>
          </p:cNvGrpSpPr>
          <p:nvPr/>
        </p:nvGrpSpPr>
        <p:grpSpPr bwMode="auto">
          <a:xfrm>
            <a:off x="3366238" y="3613135"/>
            <a:ext cx="2348770" cy="2714644"/>
            <a:chOff x="2194" y="750"/>
            <a:chExt cx="1351" cy="1355"/>
          </a:xfrm>
        </p:grpSpPr>
        <p:grpSp>
          <p:nvGrpSpPr>
            <p:cNvPr id="58" name="Group 25"/>
            <p:cNvGrpSpPr>
              <a:grpSpLocks/>
            </p:cNvGrpSpPr>
            <p:nvPr/>
          </p:nvGrpSpPr>
          <p:grpSpPr bwMode="auto">
            <a:xfrm>
              <a:off x="2194" y="757"/>
              <a:ext cx="1351" cy="1348"/>
              <a:chOff x="131" y="2241"/>
              <a:chExt cx="1279" cy="1275"/>
            </a:xfrm>
          </p:grpSpPr>
          <p:sp>
            <p:nvSpPr>
              <p:cNvPr id="60" name="Rectangle 26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2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1" name="Rectangle 27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CC9900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59" name="Rectangle 28"/>
            <p:cNvSpPr>
              <a:spLocks noChangeArrowheads="1"/>
            </p:cNvSpPr>
            <p:nvPr/>
          </p:nvSpPr>
          <p:spPr bwMode="auto">
            <a:xfrm>
              <a:off x="2207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인공어초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투하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(2015~2016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7" name="Text Box 36"/>
          <p:cNvSpPr txBox="1">
            <a:spLocks noChangeArrowheads="1"/>
          </p:cNvSpPr>
          <p:nvPr/>
        </p:nvSpPr>
        <p:spPr bwMode="auto">
          <a:xfrm>
            <a:off x="3357388" y="4346765"/>
            <a:ext cx="228618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자원조사 결과에 근거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산란장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및 치게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육성장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적지조사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시설 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100~200m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수산자원관리수면 또는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금지수역 지정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500034" y="3242875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&lt;1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TextBox 25"/>
          <p:cNvSpPr txBox="1"/>
          <p:nvPr/>
        </p:nvSpPr>
        <p:spPr>
          <a:xfrm>
            <a:off x="3643306" y="3233920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31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Freeform 2610"/>
          <p:cNvSpPr>
            <a:spLocks/>
          </p:cNvSpPr>
          <p:nvPr/>
        </p:nvSpPr>
        <p:spPr bwMode="auto">
          <a:xfrm>
            <a:off x="285720" y="1181919"/>
            <a:ext cx="407196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0" name="Rectangle 2611"/>
          <p:cNvSpPr>
            <a:spLocks noChangeArrowheads="1"/>
          </p:cNvSpPr>
          <p:nvPr/>
        </p:nvSpPr>
        <p:spPr bwMode="auto">
          <a:xfrm>
            <a:off x="331625" y="1613719"/>
            <a:ext cx="8740969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4" name="Text Box 2615"/>
          <p:cNvSpPr txBox="1">
            <a:spLocks noChangeArrowheads="1"/>
          </p:cNvSpPr>
          <p:nvPr/>
        </p:nvSpPr>
        <p:spPr bwMode="auto">
          <a:xfrm>
            <a:off x="363928" y="1218831"/>
            <a:ext cx="510241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종묘생산 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확대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2618"/>
          <p:cNvSpPr>
            <a:spLocks noChangeArrowheads="1"/>
          </p:cNvSpPr>
          <p:nvPr/>
        </p:nvSpPr>
        <p:spPr bwMode="auto">
          <a:xfrm>
            <a:off x="473978" y="1680681"/>
            <a:ext cx="874146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 기술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시범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국립수산과학원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생산기술 개발 후 종묘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55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심층수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연구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15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AutoShape 57"/>
          <p:cNvSpPr>
            <a:spLocks noChangeArrowheads="1"/>
          </p:cNvSpPr>
          <p:nvPr/>
        </p:nvSpPr>
        <p:spPr bwMode="auto">
          <a:xfrm>
            <a:off x="330779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47" name="Rectangle 58"/>
          <p:cNvSpPr>
            <a:spLocks noChangeArrowheads="1"/>
          </p:cNvSpPr>
          <p:nvPr/>
        </p:nvSpPr>
        <p:spPr bwMode="auto">
          <a:xfrm>
            <a:off x="314903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1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(2012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~2013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8" name="Text Box 59"/>
          <p:cNvSpPr txBox="1">
            <a:spLocks noChangeArrowheads="1"/>
          </p:cNvSpPr>
          <p:nvPr/>
        </p:nvSpPr>
        <p:spPr bwMode="auto">
          <a:xfrm>
            <a:off x="560531" y="3844581"/>
            <a:ext cx="2370852" cy="51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생산기술 개발</a:t>
            </a:r>
            <a:endParaRPr lang="en-US" altLang="ko-KR" sz="1300" dirty="0" smtClean="0"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ko-KR" altLang="en-US" sz="1300" dirty="0" err="1" smtClean="0">
                <a:latin typeface="+mn-ea"/>
                <a:ea typeface="+mn-ea"/>
              </a:rPr>
              <a:t>심층수</a:t>
            </a:r>
            <a:r>
              <a:rPr lang="ko-KR" altLang="en-US" sz="1300" dirty="0" smtClean="0">
                <a:latin typeface="+mn-ea"/>
                <a:ea typeface="+mn-ea"/>
              </a:rPr>
              <a:t> 시설</a:t>
            </a:r>
            <a:r>
              <a:rPr lang="en-US" altLang="ko-KR" sz="1300" dirty="0" smtClean="0">
                <a:latin typeface="+mn-ea"/>
                <a:ea typeface="+mn-ea"/>
              </a:rPr>
              <a:t>(</a:t>
            </a:r>
            <a:r>
              <a:rPr lang="ko-KR" altLang="en-US" sz="1300" dirty="0" smtClean="0">
                <a:latin typeface="+mn-ea"/>
                <a:ea typeface="+mn-ea"/>
              </a:rPr>
              <a:t>적정수온 확보</a:t>
            </a:r>
            <a:r>
              <a:rPr lang="en-US" altLang="ko-KR" sz="1300" dirty="0" smtClean="0">
                <a:latin typeface="+mn-ea"/>
                <a:ea typeface="+mn-ea"/>
              </a:rPr>
              <a:t>)</a:t>
            </a:r>
            <a:endParaRPr lang="en-US" altLang="ko-KR" sz="1300" dirty="0">
              <a:latin typeface="+mn-ea"/>
              <a:ea typeface="+mn-ea"/>
            </a:endParaRPr>
          </a:p>
        </p:txBody>
      </p:sp>
      <p:sp>
        <p:nvSpPr>
          <p:cNvPr id="49" name="AutoShape 60"/>
          <p:cNvSpPr>
            <a:spLocks noChangeArrowheads="1"/>
          </p:cNvSpPr>
          <p:nvPr/>
        </p:nvSpPr>
        <p:spPr bwMode="auto">
          <a:xfrm>
            <a:off x="3178675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50" name="Rectangle 61"/>
          <p:cNvSpPr>
            <a:spLocks noChangeArrowheads="1"/>
          </p:cNvSpPr>
          <p:nvPr/>
        </p:nvSpPr>
        <p:spPr bwMode="auto">
          <a:xfrm>
            <a:off x="3162799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2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(2014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~2016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1" name="Text Box 59"/>
          <p:cNvSpPr txBox="1">
            <a:spLocks noChangeArrowheads="1"/>
          </p:cNvSpPr>
          <p:nvPr/>
        </p:nvSpPr>
        <p:spPr bwMode="auto">
          <a:xfrm>
            <a:off x="3328473" y="3961365"/>
            <a:ext cx="2315097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생산체계 확립</a:t>
            </a:r>
            <a:endParaRPr lang="en-US" altLang="ko-KR" sz="1300" dirty="0" smtClean="0">
              <a:latin typeface="+mn-ea"/>
              <a:ea typeface="+mn-ea"/>
            </a:endParaRPr>
          </a:p>
        </p:txBody>
      </p:sp>
      <p:grpSp>
        <p:nvGrpSpPr>
          <p:cNvPr id="52" name="Group 1302"/>
          <p:cNvGrpSpPr>
            <a:grpSpLocks/>
          </p:cNvGrpSpPr>
          <p:nvPr/>
        </p:nvGrpSpPr>
        <p:grpSpPr bwMode="auto">
          <a:xfrm>
            <a:off x="324015" y="4526802"/>
            <a:ext cx="4371406" cy="335052"/>
            <a:chOff x="361" y="708"/>
            <a:chExt cx="2787" cy="227"/>
          </a:xfrm>
        </p:grpSpPr>
        <p:sp>
          <p:nvSpPr>
            <p:cNvPr id="57" name="Rectangle 1272"/>
            <p:cNvSpPr>
              <a:spLocks noChangeArrowheads="1"/>
            </p:cNvSpPr>
            <p:nvPr/>
          </p:nvSpPr>
          <p:spPr bwMode="auto">
            <a:xfrm>
              <a:off x="361" y="708"/>
              <a:ext cx="2495" cy="227"/>
            </a:xfrm>
            <a:prstGeom prst="rect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66275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1">
                  <a:alpha val="50000"/>
                </a:scheme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+mn-ea"/>
                <a:ea typeface="+mn-ea"/>
              </a:endParaRPr>
            </a:p>
          </p:txBody>
        </p:sp>
        <p:sp>
          <p:nvSpPr>
            <p:cNvPr id="58" name="Text Box 1257"/>
            <p:cNvSpPr txBox="1">
              <a:spLocks noChangeArrowheads="1"/>
            </p:cNvSpPr>
            <p:nvPr/>
          </p:nvSpPr>
          <p:spPr bwMode="auto">
            <a:xfrm>
              <a:off x="367" y="708"/>
              <a:ext cx="2781" cy="209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l"/>
              <a:r>
                <a:rPr lang="ko-KR" altLang="en-US" sz="1400" dirty="0" smtClean="0">
                  <a:solidFill>
                    <a:srgbClr val="FFFF00"/>
                  </a:solidFill>
                  <a:latin typeface="+mn-ea"/>
                  <a:ea typeface="+mn-ea"/>
                </a:rPr>
                <a:t>대게 종묘생산 기술 개발 방향</a:t>
              </a:r>
              <a:endParaRPr lang="en-US" altLang="ko-KR" sz="1400" dirty="0">
                <a:solidFill>
                  <a:srgbClr val="FFFF00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53" name="Rectangle 1250"/>
          <p:cNvSpPr>
            <a:spLocks noChangeArrowheads="1"/>
          </p:cNvSpPr>
          <p:nvPr/>
        </p:nvSpPr>
        <p:spPr bwMode="auto">
          <a:xfrm>
            <a:off x="337073" y="4872867"/>
            <a:ext cx="4663555" cy="1881215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54" name="Text Box 1263"/>
          <p:cNvSpPr txBox="1">
            <a:spLocks noChangeArrowheads="1"/>
          </p:cNvSpPr>
          <p:nvPr/>
        </p:nvSpPr>
        <p:spPr bwMode="auto">
          <a:xfrm>
            <a:off x="383112" y="4891376"/>
            <a:ext cx="4617516" cy="1880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수산자원개발연구소 대게 치게 생산 성공</a:t>
            </a:r>
            <a:r>
              <a:rPr lang="en-US" altLang="ko-KR" sz="1400" dirty="0" smtClean="0">
                <a:latin typeface="+mn-ea"/>
                <a:ea typeface="+mn-ea"/>
              </a:rPr>
              <a:t>(2008</a:t>
            </a:r>
            <a:r>
              <a:rPr lang="ko-KR" altLang="en-US" sz="1400" dirty="0" smtClean="0">
                <a:latin typeface="+mn-ea"/>
                <a:ea typeface="+mn-ea"/>
              </a:rPr>
              <a:t>년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치게 생산 후 사육기술 </a:t>
            </a:r>
            <a:r>
              <a:rPr lang="ko-KR" altLang="en-US" sz="1400" dirty="0" err="1" smtClean="0">
                <a:latin typeface="+mn-ea"/>
                <a:ea typeface="+mn-ea"/>
              </a:rPr>
              <a:t>미확립</a:t>
            </a:r>
            <a:endParaRPr lang="en-US" altLang="ko-KR" sz="1400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⇒ 치게 생산 기술 확립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유생 먹이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 사육밀도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치게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탈피후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육성기술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사료개발 등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적정수온 유지를 위한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심층수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이용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(10~12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℃ 필요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  <a:endParaRPr lang="en-US" altLang="ko-KR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9208" y="4583110"/>
            <a:ext cx="3771948" cy="20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6" name="TextBox 42"/>
          <p:cNvSpPr txBox="1"/>
          <p:nvPr/>
        </p:nvSpPr>
        <p:spPr>
          <a:xfrm>
            <a:off x="6357950" y="4325567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대게치게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생산과정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12"/>
          </p:nvPr>
        </p:nvSpPr>
        <p:spPr>
          <a:xfrm>
            <a:off x="6938994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Rectangle 1250"/>
          <p:cNvSpPr>
            <a:spLocks noChangeArrowheads="1"/>
          </p:cNvSpPr>
          <p:nvPr/>
        </p:nvSpPr>
        <p:spPr bwMode="auto">
          <a:xfrm>
            <a:off x="321439" y="1142078"/>
            <a:ext cx="8501122" cy="1702370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32" name="Rectangle 1260"/>
          <p:cNvSpPr>
            <a:spLocks noChangeArrowheads="1"/>
          </p:cNvSpPr>
          <p:nvPr/>
        </p:nvSpPr>
        <p:spPr bwMode="auto">
          <a:xfrm>
            <a:off x="535963" y="1416096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단지구성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3" name="Rectangle 1260"/>
          <p:cNvSpPr>
            <a:spLocks noChangeArrowheads="1"/>
          </p:cNvSpPr>
          <p:nvPr/>
        </p:nvSpPr>
        <p:spPr bwMode="auto">
          <a:xfrm>
            <a:off x="1678972" y="1405960"/>
            <a:ext cx="6822118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가공산업 지원 센터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지원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4" name="Rectangle 1260"/>
          <p:cNvSpPr>
            <a:spLocks noChangeArrowheads="1"/>
          </p:cNvSpPr>
          <p:nvPr/>
        </p:nvSpPr>
        <p:spPr bwMode="auto">
          <a:xfrm>
            <a:off x="535753" y="1854452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사업주체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5" name="Rectangle 1260"/>
          <p:cNvSpPr>
            <a:spLocks noChangeArrowheads="1"/>
          </p:cNvSpPr>
          <p:nvPr/>
        </p:nvSpPr>
        <p:spPr bwMode="auto">
          <a:xfrm>
            <a:off x="1678762" y="1844316"/>
            <a:ext cx="5399893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경상북도</a:t>
            </a:r>
            <a:r>
              <a:rPr lang="en-US" altLang="ko-KR" sz="1400" dirty="0" smtClean="0">
                <a:latin typeface="+mn-ea"/>
                <a:ea typeface="+mn-ea"/>
              </a:rPr>
              <a:t>,  </a:t>
            </a:r>
            <a:r>
              <a:rPr lang="ko-KR" altLang="en-US" sz="1400" dirty="0" smtClean="0">
                <a:latin typeface="+mn-ea"/>
                <a:ea typeface="+mn-ea"/>
              </a:rPr>
              <a:t>관련 가공단체 등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6" name="Rectangle 1260"/>
          <p:cNvSpPr>
            <a:spLocks noChangeArrowheads="1"/>
          </p:cNvSpPr>
          <p:nvPr/>
        </p:nvSpPr>
        <p:spPr bwMode="auto">
          <a:xfrm>
            <a:off x="535753" y="2312264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사업예산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7" name="Rectangle 1260"/>
          <p:cNvSpPr>
            <a:spLocks noChangeArrowheads="1"/>
          </p:cNvSpPr>
          <p:nvPr/>
        </p:nvSpPr>
        <p:spPr bwMode="auto">
          <a:xfrm>
            <a:off x="1678762" y="2302128"/>
            <a:ext cx="6929485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+mn-ea"/>
                <a:ea typeface="+mn-ea"/>
              </a:rPr>
              <a:t>250</a:t>
            </a:r>
            <a:r>
              <a:rPr lang="ko-KR" altLang="en-US" sz="1400" dirty="0" err="1" smtClean="0">
                <a:latin typeface="+mn-ea"/>
                <a:ea typeface="+mn-ea"/>
              </a:rPr>
              <a:t>억원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 </a:t>
            </a:r>
            <a:r>
              <a:rPr lang="en-US" altLang="ko-KR" sz="1400" dirty="0" smtClean="0">
                <a:latin typeface="+mn-ea"/>
                <a:ea typeface="+mn-ea"/>
              </a:rPr>
              <a:t>: 190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지원 센터 </a:t>
            </a:r>
            <a:r>
              <a:rPr lang="en-US" altLang="ko-KR" sz="1400" dirty="0" smtClean="0">
                <a:latin typeface="+mn-ea"/>
                <a:ea typeface="+mn-ea"/>
              </a:rPr>
              <a:t>: 10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</a:t>
            </a:r>
            <a:r>
              <a:rPr lang="en-US" altLang="ko-KR" sz="1400" dirty="0" smtClean="0">
                <a:latin typeface="+mn-ea"/>
                <a:ea typeface="+mn-ea"/>
              </a:rPr>
              <a:t>: 50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71" name="Rectangle 2"/>
          <p:cNvSpPr txBox="1">
            <a:spLocks noChangeArrowheads="1"/>
          </p:cNvSpPr>
          <p:nvPr/>
        </p:nvSpPr>
        <p:spPr bwMode="auto">
          <a:xfrm>
            <a:off x="357158" y="104775"/>
            <a:ext cx="65008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kern="0" dirty="0" smtClean="0"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가공산업화를 위한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 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2" name="Rectangle 2"/>
          <p:cNvSpPr txBox="1">
            <a:spLocks noChangeArrowheads="1"/>
          </p:cNvSpPr>
          <p:nvPr/>
        </p:nvSpPr>
        <p:spPr bwMode="auto">
          <a:xfrm>
            <a:off x="2204818" y="948126"/>
            <a:ext cx="4715056" cy="369332"/>
          </a:xfrm>
          <a:prstGeom prst="rect">
            <a:avLst/>
          </a:prstGeom>
          <a:solidFill>
            <a:srgbClr val="FF0000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</a:t>
            </a:r>
            <a:r>
              <a:rPr kumimoji="1" lang="ko-KR" alt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붉은대게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 </a:t>
            </a: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 선진화 사업</a:t>
            </a:r>
            <a:endParaRPr kumimoji="1" lang="ko-KR" altLang="ko-KR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7" name="Rectangle 23"/>
          <p:cNvSpPr>
            <a:spLocks noChangeArrowheads="1"/>
          </p:cNvSpPr>
          <p:nvPr/>
        </p:nvSpPr>
        <p:spPr bwMode="auto">
          <a:xfrm>
            <a:off x="1535884" y="2915886"/>
            <a:ext cx="5107818" cy="385763"/>
          </a:xfrm>
          <a:prstGeom prst="rect">
            <a:avLst/>
          </a:prstGeom>
          <a:solidFill>
            <a:srgbClr val="4C5C78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Hardware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Rectangle 22"/>
          <p:cNvSpPr>
            <a:spLocks noChangeArrowheads="1"/>
          </p:cNvSpPr>
          <p:nvPr/>
        </p:nvSpPr>
        <p:spPr bwMode="auto">
          <a:xfrm>
            <a:off x="6715140" y="2915886"/>
            <a:ext cx="2107420" cy="385763"/>
          </a:xfrm>
          <a:prstGeom prst="rect">
            <a:avLst/>
          </a:prstGeom>
          <a:solidFill>
            <a:srgbClr val="B4BED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Software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0" name="Picture 2" descr="C:\Documents and Settings\Owner\Local Settings\Temporary Internet Files\Content.IE5\S5Z2UPW2\MC9000791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5885" y="3773142"/>
            <a:ext cx="2786082" cy="1643074"/>
          </a:xfrm>
          <a:prstGeom prst="rect">
            <a:avLst/>
          </a:prstGeom>
          <a:noFill/>
        </p:spPr>
      </p:pic>
      <p:sp>
        <p:nvSpPr>
          <p:cNvPr id="52" name="Rectangle 1260"/>
          <p:cNvSpPr>
            <a:spLocks noChangeArrowheads="1"/>
          </p:cNvSpPr>
          <p:nvPr/>
        </p:nvSpPr>
        <p:spPr bwMode="auto">
          <a:xfrm>
            <a:off x="321440" y="2915886"/>
            <a:ext cx="500066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53" name="AutoShape 256"/>
          <p:cNvSpPr>
            <a:spLocks noChangeArrowheads="1"/>
          </p:cNvSpPr>
          <p:nvPr/>
        </p:nvSpPr>
        <p:spPr bwMode="auto">
          <a:xfrm>
            <a:off x="321439" y="2915887"/>
            <a:ext cx="1143008" cy="42862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구    분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AutoShape 256"/>
          <p:cNvSpPr>
            <a:spLocks noChangeArrowheads="1"/>
          </p:cNvSpPr>
          <p:nvPr/>
        </p:nvSpPr>
        <p:spPr bwMode="auto">
          <a:xfrm>
            <a:off x="321439" y="3415952"/>
            <a:ext cx="1143008" cy="2000264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단지구성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AutoShape 256"/>
          <p:cNvSpPr>
            <a:spLocks noChangeArrowheads="1"/>
          </p:cNvSpPr>
          <p:nvPr/>
        </p:nvSpPr>
        <p:spPr bwMode="auto">
          <a:xfrm>
            <a:off x="321439" y="5487654"/>
            <a:ext cx="1143008" cy="108461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역      할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Box 10"/>
          <p:cNvSpPr txBox="1"/>
          <p:nvPr/>
        </p:nvSpPr>
        <p:spPr>
          <a:xfrm>
            <a:off x="1363825" y="3415952"/>
            <a:ext cx="3172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융복합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단지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7" name="TextBox 10"/>
          <p:cNvSpPr txBox="1"/>
          <p:nvPr/>
        </p:nvSpPr>
        <p:spPr>
          <a:xfrm>
            <a:off x="6429388" y="3415952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산업지원 센터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TextBox 10"/>
          <p:cNvSpPr txBox="1"/>
          <p:nvPr/>
        </p:nvSpPr>
        <p:spPr>
          <a:xfrm>
            <a:off x="1535885" y="5487654"/>
            <a:ext cx="2750363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고차 가공품 생산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부산물 활용 가공품 생산 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공동 이용 시설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59" name="TextBox 10"/>
          <p:cNvSpPr txBox="1"/>
          <p:nvPr/>
        </p:nvSpPr>
        <p:spPr>
          <a:xfrm>
            <a:off x="4357686" y="5487654"/>
            <a:ext cx="2250297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식품 안전성 확보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비용 절감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60" name="TextBox 10"/>
          <p:cNvSpPr txBox="1"/>
          <p:nvPr/>
        </p:nvSpPr>
        <p:spPr>
          <a:xfrm>
            <a:off x="6780043" y="5487654"/>
            <a:ext cx="2042518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창업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보육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생산기술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유통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마케팅 등 지원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pic>
        <p:nvPicPr>
          <p:cNvPr id="29" name="Picture 3" descr="C:\Documents and Settings\Owner\Local Settings\Temporary Internet Files\Content.IE5\7QWRWF2F\MC90005649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7634" y="3822524"/>
            <a:ext cx="2049116" cy="1535302"/>
          </a:xfrm>
          <a:prstGeom prst="rect">
            <a:avLst/>
          </a:prstGeom>
          <a:noFill/>
        </p:spPr>
      </p:pic>
      <p:sp>
        <p:nvSpPr>
          <p:cNvPr id="30" name="TextBox 10"/>
          <p:cNvSpPr txBox="1"/>
          <p:nvPr/>
        </p:nvSpPr>
        <p:spPr>
          <a:xfrm>
            <a:off x="4143372" y="3406975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가공시설 현대화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580" y="3954444"/>
            <a:ext cx="2152684" cy="1311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867556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85720" y="2369611"/>
            <a:ext cx="1621864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r>
              <a:rPr lang="ko-KR" altLang="en-US" dirty="0" err="1" smtClean="0">
                <a:solidFill>
                  <a:srgbClr val="FF0000"/>
                </a:solidFill>
              </a:rPr>
              <a:t>차생산자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500034" y="1068157"/>
            <a:ext cx="7848600" cy="646331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3600" dirty="0" smtClean="0">
                <a:solidFill>
                  <a:srgbClr val="002060"/>
                </a:solidFill>
              </a:rPr>
              <a:t>동해안 수산물의 유통 경로</a:t>
            </a:r>
            <a:endParaRPr lang="ko-KR" altLang="en-US" sz="3600" dirty="0">
              <a:solidFill>
                <a:srgbClr val="002060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508104" y="251362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중간유통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3779912" y="323370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1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786050" y="2153587"/>
            <a:ext cx="1785950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smtClean="0">
                <a:solidFill>
                  <a:schemeClr val="bg1">
                    <a:lumMod val="85000"/>
                  </a:schemeClr>
                </a:solidFill>
              </a:rPr>
              <a:t>각수협위판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2843808" y="4601859"/>
            <a:ext cx="1440000" cy="83099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서울</a:t>
            </a:r>
            <a:endParaRPr lang="en-US" altLang="ko-KR" dirty="0" smtClean="0">
              <a:solidFill>
                <a:schemeClr val="bg1">
                  <a:lumMod val="85000"/>
                </a:schemeClr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수산시장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732240" y="3521739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2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092280" y="5681979"/>
            <a:ext cx="1480248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소비자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cxnSp>
        <p:nvCxnSpPr>
          <p:cNvPr id="23" name="직선 화살표 연결선 22"/>
          <p:cNvCxnSpPr>
            <a:stCxn id="5" idx="3"/>
            <a:endCxn id="37" idx="1"/>
          </p:cNvCxnSpPr>
          <p:nvPr/>
        </p:nvCxnSpPr>
        <p:spPr>
          <a:xfrm flipV="1">
            <a:off x="1907584" y="2384420"/>
            <a:ext cx="878466" cy="2160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>
            <a:stCxn id="5" idx="3"/>
            <a:endCxn id="41" idx="1"/>
          </p:cNvCxnSpPr>
          <p:nvPr/>
        </p:nvCxnSpPr>
        <p:spPr>
          <a:xfrm>
            <a:off x="1907584" y="2600444"/>
            <a:ext cx="3600520" cy="9784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5" idx="3"/>
            <a:endCxn id="38" idx="1"/>
          </p:cNvCxnSpPr>
          <p:nvPr/>
        </p:nvCxnSpPr>
        <p:spPr>
          <a:xfrm>
            <a:off x="1907584" y="2600444"/>
            <a:ext cx="936224" cy="24169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>
            <a:stCxn id="5" idx="3"/>
            <a:endCxn id="21" idx="1"/>
          </p:cNvCxnSpPr>
          <p:nvPr/>
        </p:nvCxnSpPr>
        <p:spPr>
          <a:xfrm>
            <a:off x="1907584" y="2600444"/>
            <a:ext cx="5184696" cy="33123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>
            <a:stCxn id="5" idx="3"/>
            <a:endCxn id="42" idx="1"/>
          </p:cNvCxnSpPr>
          <p:nvPr/>
        </p:nvCxnSpPr>
        <p:spPr>
          <a:xfrm>
            <a:off x="1907584" y="2600444"/>
            <a:ext cx="1872328" cy="8179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5" name="직선 화살표 연결선 54"/>
          <p:cNvCxnSpPr>
            <a:stCxn id="42" idx="3"/>
            <a:endCxn id="41" idx="2"/>
          </p:cNvCxnSpPr>
          <p:nvPr/>
        </p:nvCxnSpPr>
        <p:spPr>
          <a:xfrm flipV="1">
            <a:off x="5219912" y="2882959"/>
            <a:ext cx="1008192" cy="5354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8" name="직선 화살표 연결선 57"/>
          <p:cNvCxnSpPr>
            <a:stCxn id="41" idx="2"/>
            <a:endCxn id="21" idx="0"/>
          </p:cNvCxnSpPr>
          <p:nvPr/>
        </p:nvCxnSpPr>
        <p:spPr>
          <a:xfrm rot="16200000" flipH="1">
            <a:off x="5630744" y="3480319"/>
            <a:ext cx="2799020" cy="16043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1" name="직선 화살표 연결선 60"/>
          <p:cNvCxnSpPr>
            <a:stCxn id="41" idx="3"/>
            <a:endCxn id="20" idx="0"/>
          </p:cNvCxnSpPr>
          <p:nvPr/>
        </p:nvCxnSpPr>
        <p:spPr>
          <a:xfrm>
            <a:off x="6948104" y="2698293"/>
            <a:ext cx="504136" cy="82344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8" name="직선 화살표 연결선 67"/>
          <p:cNvCxnSpPr>
            <a:stCxn id="38" idx="3"/>
            <a:endCxn id="42" idx="2"/>
          </p:cNvCxnSpPr>
          <p:nvPr/>
        </p:nvCxnSpPr>
        <p:spPr>
          <a:xfrm flipV="1">
            <a:off x="4283808" y="3603039"/>
            <a:ext cx="216104" cy="141431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1" name="직선 화살표 연결선 70"/>
          <p:cNvCxnSpPr>
            <a:stCxn id="38" idx="3"/>
            <a:endCxn id="20" idx="1"/>
          </p:cNvCxnSpPr>
          <p:nvPr/>
        </p:nvCxnSpPr>
        <p:spPr>
          <a:xfrm flipV="1">
            <a:off x="4283808" y="3706405"/>
            <a:ext cx="2448432" cy="131095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4" name="직선 화살표 연결선 73"/>
          <p:cNvCxnSpPr>
            <a:stCxn id="20" idx="2"/>
            <a:endCxn id="21" idx="0"/>
          </p:cNvCxnSpPr>
          <p:nvPr/>
        </p:nvCxnSpPr>
        <p:spPr>
          <a:xfrm rot="16200000" flipH="1">
            <a:off x="6746868" y="4596443"/>
            <a:ext cx="1790908" cy="3801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2" name="직선 화살표 연결선 91"/>
          <p:cNvCxnSpPr>
            <a:stCxn id="20" idx="0"/>
            <a:endCxn id="41" idx="2"/>
          </p:cNvCxnSpPr>
          <p:nvPr/>
        </p:nvCxnSpPr>
        <p:spPr>
          <a:xfrm flipH="1" flipV="1">
            <a:off x="6228104" y="2882959"/>
            <a:ext cx="1224136" cy="6387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9" name="직선 화살표 연결선 128"/>
          <p:cNvCxnSpPr>
            <a:stCxn id="37" idx="3"/>
            <a:endCxn id="41" idx="1"/>
          </p:cNvCxnSpPr>
          <p:nvPr/>
        </p:nvCxnSpPr>
        <p:spPr>
          <a:xfrm>
            <a:off x="4572000" y="2384420"/>
            <a:ext cx="936104" cy="3138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2" name="직선 화살표 연결선 131"/>
          <p:cNvCxnSpPr>
            <a:stCxn id="37" idx="3"/>
            <a:endCxn id="21" idx="0"/>
          </p:cNvCxnSpPr>
          <p:nvPr/>
        </p:nvCxnSpPr>
        <p:spPr>
          <a:xfrm>
            <a:off x="4572000" y="2384420"/>
            <a:ext cx="3260404" cy="32975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8" name="직선 화살표 연결선 137"/>
          <p:cNvCxnSpPr>
            <a:stCxn id="38" idx="3"/>
            <a:endCxn id="21" idx="1"/>
          </p:cNvCxnSpPr>
          <p:nvPr/>
        </p:nvCxnSpPr>
        <p:spPr>
          <a:xfrm>
            <a:off x="4283808" y="5017358"/>
            <a:ext cx="2808472" cy="8954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6" name="직선 화살표 연결선 145"/>
          <p:cNvCxnSpPr>
            <a:stCxn id="42" idx="3"/>
            <a:endCxn id="21" idx="1"/>
          </p:cNvCxnSpPr>
          <p:nvPr/>
        </p:nvCxnSpPr>
        <p:spPr>
          <a:xfrm>
            <a:off x="5219912" y="3418373"/>
            <a:ext cx="1872368" cy="249443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0" name="직선 화살표 연결선 149"/>
          <p:cNvCxnSpPr>
            <a:stCxn id="42" idx="3"/>
            <a:endCxn id="20" idx="1"/>
          </p:cNvCxnSpPr>
          <p:nvPr/>
        </p:nvCxnSpPr>
        <p:spPr>
          <a:xfrm>
            <a:off x="5219912" y="3418373"/>
            <a:ext cx="1512328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2" name="직선 화살표 연결선 181"/>
          <p:cNvCxnSpPr>
            <a:stCxn id="37" idx="3"/>
            <a:endCxn id="20" idx="1"/>
          </p:cNvCxnSpPr>
          <p:nvPr/>
        </p:nvCxnSpPr>
        <p:spPr>
          <a:xfrm>
            <a:off x="4572000" y="2384420"/>
            <a:ext cx="2160240" cy="132198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B74440BC-FFC9-49E2-8C6C-C82DE4E6CF7B}" type="slidenum">
              <a:rPr lang="en-US" altLang="ko-KR" smtClean="0"/>
              <a:pPr/>
              <a:t>31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571472" y="1428736"/>
            <a:ext cx="7072362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오징어산업 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명품화를 위한 연계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바탕"/>
                <a:ea typeface="바탕"/>
              </a:rPr>
              <a:t>∙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협력 방안</a:t>
            </a:r>
            <a:endParaRPr kumimoji="1" lang="ko-KR" altLang="en-US" sz="2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2361795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191264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 </a:t>
            </a:r>
            <a:r>
              <a:rPr lang="ko-KR" altLang="en-US" sz="1600" dirty="0" err="1" smtClean="0">
                <a:latin typeface="HY견고딕" pitchFamily="18" charset="-127"/>
                <a:ea typeface="HY견고딕" pitchFamily="18" charset="-127"/>
              </a:rPr>
              <a:t>현대화생산시설</a:t>
            </a: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 구축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다양한 제품과 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해썹가공시설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구축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오징어체험시설마련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179512" y="1066416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7" name="AutoShape 4"/>
          <p:cNvSpPr>
            <a:spLocks noChangeArrowheads="1"/>
          </p:cNvSpPr>
          <p:nvPr/>
        </p:nvSpPr>
        <p:spPr bwMode="auto">
          <a:xfrm>
            <a:off x="142844" y="1285860"/>
            <a:ext cx="6107124" cy="577851"/>
          </a:xfrm>
          <a:prstGeom prst="roundRect">
            <a:avLst>
              <a:gd name="adj" fmla="val 50000"/>
            </a:avLst>
          </a:prstGeom>
          <a:solidFill>
            <a:srgbClr val="50C07D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None/>
            </a:pPr>
            <a:endParaRPr lang="ko-KR" altLang="ko-KR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8" name="AutoShape 5"/>
          <p:cNvSpPr>
            <a:spLocks noChangeArrowheads="1"/>
          </p:cNvSpPr>
          <p:nvPr/>
        </p:nvSpPr>
        <p:spPr bwMode="auto">
          <a:xfrm>
            <a:off x="142876" y="1352539"/>
            <a:ext cx="6072198" cy="434975"/>
          </a:xfrm>
          <a:prstGeom prst="roundRect">
            <a:avLst>
              <a:gd name="adj" fmla="val 50000"/>
            </a:avLst>
          </a:prstGeom>
          <a:solidFill>
            <a:srgbClr val="088265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Char char="l"/>
            </a:pPr>
            <a:r>
              <a:rPr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경북지역 수산물의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고부가가치화</a:t>
            </a:r>
            <a:endParaRPr lang="ko-KR" altLang="en-US" sz="28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9" name="Text Box 8"/>
          <p:cNvSpPr txBox="1">
            <a:spLocks noChangeArrowheads="1"/>
          </p:cNvSpPr>
          <p:nvPr/>
        </p:nvSpPr>
        <p:spPr bwMode="auto">
          <a:xfrm>
            <a:off x="6588125" y="1628775"/>
            <a:ext cx="21605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latinLnBrk="1">
              <a:spcBef>
                <a:spcPct val="50000"/>
              </a:spcBef>
            </a:pPr>
            <a:endParaRPr kumimoji="1" lang="ko-KR" altLang="ko-KR" sz="32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6811" name="AutoShape 11"/>
          <p:cNvSpPr>
            <a:spLocks noChangeArrowheads="1"/>
          </p:cNvSpPr>
          <p:nvPr/>
        </p:nvSpPr>
        <p:spPr bwMode="auto">
          <a:xfrm rot="10443842" flipH="1">
            <a:off x="-763588" y="835025"/>
            <a:ext cx="9061451" cy="5632450"/>
          </a:xfrm>
          <a:custGeom>
            <a:avLst/>
            <a:gdLst>
              <a:gd name="T0" fmla="*/ 5614743 w 21600"/>
              <a:gd name="T1" fmla="*/ 81618 h 21600"/>
              <a:gd name="T2" fmla="*/ 1957861 w 21600"/>
              <a:gd name="T3" fmla="*/ 1583866 h 21600"/>
              <a:gd name="T4" fmla="*/ 5000998 w 21600"/>
              <a:gd name="T5" fmla="*/ 1630281 h 21600"/>
              <a:gd name="T6" fmla="*/ 10109391 w 21600"/>
              <a:gd name="T7" fmla="*/ 2209694 h 21600"/>
              <a:gd name="T8" fmla="*/ 8146077 w 21600"/>
              <a:gd name="T9" fmla="*/ 3947408 h 21600"/>
              <a:gd name="T10" fmla="*/ 5350451 w 21600"/>
              <a:gd name="T11" fmla="*/ 2727045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13" y="9993"/>
                </a:moveTo>
                <a:cubicBezTo>
                  <a:pt x="15021" y="7751"/>
                  <a:pt x="13075" y="6116"/>
                  <a:pt x="10800" y="6116"/>
                </a:cubicBezTo>
                <a:cubicBezTo>
                  <a:pt x="9347" y="6115"/>
                  <a:pt x="7976" y="6790"/>
                  <a:pt x="7089" y="7941"/>
                </a:cubicBezTo>
                <a:lnTo>
                  <a:pt x="2245" y="4208"/>
                </a:lnTo>
                <a:cubicBezTo>
                  <a:pt x="4289" y="1554"/>
                  <a:pt x="7450" y="-1"/>
                  <a:pt x="10800" y="0"/>
                </a:cubicBezTo>
                <a:cubicBezTo>
                  <a:pt x="16046" y="0"/>
                  <a:pt x="20534" y="3770"/>
                  <a:pt x="21438" y="8939"/>
                </a:cubicBezTo>
                <a:lnTo>
                  <a:pt x="24098" y="8474"/>
                </a:lnTo>
                <a:lnTo>
                  <a:pt x="19418" y="15138"/>
                </a:lnTo>
                <a:lnTo>
                  <a:pt x="12754" y="10458"/>
                </a:lnTo>
                <a:lnTo>
                  <a:pt x="15413" y="9993"/>
                </a:lnTo>
                <a:close/>
              </a:path>
            </a:pathLst>
          </a:cu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latinLnBrk="1"/>
            <a:endParaRPr kumimoji="1" lang="ko-KR" altLang="en-US" sz="28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1" name="Oval 12"/>
          <p:cNvSpPr>
            <a:spLocks noChangeArrowheads="1"/>
          </p:cNvSpPr>
          <p:nvPr/>
        </p:nvSpPr>
        <p:spPr bwMode="auto">
          <a:xfrm>
            <a:off x="5562600" y="3733800"/>
            <a:ext cx="1241425" cy="1336675"/>
          </a:xfrm>
          <a:prstGeom prst="ellipse">
            <a:avLst/>
          </a:prstGeom>
          <a:gradFill rotWithShape="0">
            <a:gsLst>
              <a:gs pos="0">
                <a:srgbClr val="FF6600"/>
              </a:gs>
              <a:gs pos="100000">
                <a:srgbClr val="3B1800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문어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2" name="Oval 13"/>
          <p:cNvSpPr>
            <a:spLocks noChangeArrowheads="1"/>
          </p:cNvSpPr>
          <p:nvPr/>
        </p:nvSpPr>
        <p:spPr bwMode="auto">
          <a:xfrm>
            <a:off x="2819400" y="47244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오징어</a:t>
            </a:r>
          </a:p>
        </p:txBody>
      </p:sp>
      <p:sp>
        <p:nvSpPr>
          <p:cNvPr id="379913" name="Oval 14"/>
          <p:cNvSpPr>
            <a:spLocks noChangeArrowheads="1"/>
          </p:cNvSpPr>
          <p:nvPr/>
        </p:nvSpPr>
        <p:spPr bwMode="auto">
          <a:xfrm>
            <a:off x="1371600" y="48006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kumimoji="1"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endParaRPr kumimoji="1" lang="en-US" altLang="ko-KR" dirty="0" smtClean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latinLnBrk="1"/>
            <a:r>
              <a:rPr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붉은대</a:t>
            </a:r>
            <a:r>
              <a:rPr kumimoji="1"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게</a:t>
            </a:r>
            <a:endParaRPr kumimoji="1" lang="ko-KR" altLang="en-US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4" name="Oval 15"/>
          <p:cNvSpPr>
            <a:spLocks noChangeArrowheads="1"/>
          </p:cNvSpPr>
          <p:nvPr/>
        </p:nvSpPr>
        <p:spPr bwMode="auto">
          <a:xfrm>
            <a:off x="0" y="4941888"/>
            <a:ext cx="1333500" cy="1377950"/>
          </a:xfrm>
          <a:prstGeom prst="ellipse">
            <a:avLst/>
          </a:prstGeom>
          <a:gradFill rotWithShape="0">
            <a:gsLst>
              <a:gs pos="0">
                <a:srgbClr val="CC99FF"/>
              </a:gs>
              <a:gs pos="100000">
                <a:srgbClr val="2F233B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err="1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과메기</a:t>
            </a:r>
            <a:endParaRPr kumimoji="1" lang="ko-KR" altLang="en-US" sz="1400" b="1" dirty="0">
              <a:solidFill>
                <a:srgbClr val="FFFFFF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5" name="Oval 16"/>
          <p:cNvSpPr>
            <a:spLocks noChangeArrowheads="1"/>
          </p:cNvSpPr>
          <p:nvPr/>
        </p:nvSpPr>
        <p:spPr bwMode="auto">
          <a:xfrm>
            <a:off x="6477000" y="24384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양식 </a:t>
            </a:r>
            <a:endParaRPr kumimoji="1" lang="en-US" altLang="ko-KR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6" name="WordArt 10"/>
          <p:cNvSpPr>
            <a:spLocks noChangeArrowheads="1" noChangeShapeType="1" noTextEdit="1"/>
          </p:cNvSpPr>
          <p:nvPr/>
        </p:nvSpPr>
        <p:spPr bwMode="auto">
          <a:xfrm>
            <a:off x="6659563" y="0"/>
            <a:ext cx="1079500" cy="252095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8" lon="19439996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n-US" altLang="ko-KR" sz="80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굴림"/>
                <a:ea typeface="굴림"/>
              </a:rPr>
              <a:t>$</a:t>
            </a:r>
            <a:endParaRPr lang="ko-KR" altLang="en-US" sz="8000" kern="1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2700000" scaled="1"/>
              </a:gradFill>
              <a:latin typeface="굴림"/>
              <a:ea typeface="굴림"/>
            </a:endParaRPr>
          </a:p>
        </p:txBody>
      </p:sp>
      <p:sp>
        <p:nvSpPr>
          <p:cNvPr id="379917" name="Oval 18"/>
          <p:cNvSpPr>
            <a:spLocks noChangeArrowheads="1"/>
          </p:cNvSpPr>
          <p:nvPr/>
        </p:nvSpPr>
        <p:spPr bwMode="auto">
          <a:xfrm>
            <a:off x="4343400" y="44958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젓갈</a:t>
            </a:r>
            <a:r>
              <a:rPr kumimoji="1" lang="en-US" altLang="ko-KR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식해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1F7E0209-6F48-465D-A7CC-33D1006B6262}" type="slidenum">
              <a:rPr lang="en-US" altLang="ko-KR" smtClean="0"/>
              <a:pPr/>
              <a:t>33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4"/>
          <p:cNvGrpSpPr>
            <a:grpSpLocks/>
          </p:cNvGrpSpPr>
          <p:nvPr/>
        </p:nvGrpSpPr>
        <p:grpSpPr bwMode="auto">
          <a:xfrm>
            <a:off x="785786" y="2760662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latinLnBrk="0" hangingPunct="0"/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</a:rPr>
                <a:t>4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</a:endParaRPr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810274" y="271462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000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협력 발전 방안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796118" y="635795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모서리가 둥근 직사각형 39"/>
          <p:cNvSpPr/>
          <p:nvPr/>
        </p:nvSpPr>
        <p:spPr>
          <a:xfrm>
            <a:off x="347804" y="3907406"/>
            <a:ext cx="8452536" cy="2736304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35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723885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ko-KR" altLang="en-US" b="0" i="0" spc="0" dirty="0" smtClean="0"/>
              <a:t> </a:t>
            </a:r>
            <a:r>
              <a:rPr lang="ko-KR" altLang="en-US" b="0" i="0" spc="0" dirty="0" smtClean="0">
                <a:solidFill>
                  <a:srgbClr val="002060"/>
                </a:solidFill>
                <a:latin typeface="+mj-ea"/>
                <a:ea typeface="+mj-ea"/>
              </a:rPr>
              <a:t>동해안 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수산자원의 고부가가치화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635518"/>
            <a:ext cx="8452536" cy="1440160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285720" y="1572387"/>
            <a:ext cx="8501122" cy="183127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양식기술의 현대화 및 친환경 양식 시설 구축과  신개념 백신개발을 통한 양식산업 역량 강화</a:t>
            </a: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수산식품산업의 고급화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다양화 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수산자원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소재로 한 사업을  통한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고부가가치화</a:t>
            </a:r>
            <a:endParaRPr lang="ko-KR" altLang="en-US" spc="-1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토속어류의 상품화 및 농업과의 협력을 통한 내수면 어업 경쟁력 강화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33" name="표 32"/>
          <p:cNvGraphicFramePr>
            <a:graphicFrameLocks noGrp="1"/>
          </p:cNvGraphicFramePr>
          <p:nvPr/>
        </p:nvGraphicFramePr>
        <p:xfrm>
          <a:off x="323528" y="3429000"/>
          <a:ext cx="8399820" cy="3197779"/>
        </p:xfrm>
        <a:graphic>
          <a:graphicData uri="http://schemas.openxmlformats.org/drawingml/2006/table">
            <a:tbl>
              <a:tblPr/>
              <a:tblGrid>
                <a:gridCol w="4439380"/>
                <a:gridCol w="3960440"/>
              </a:tblGrid>
              <a:tr h="62419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573589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온배수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바다목장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동해특산 대게 명품화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 복합가공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산업화센터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바다목장 특화사업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심층수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증양식장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조성</a:t>
                      </a:r>
                      <a:endParaRPr lang="en-US" altLang="ko-KR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연안어장 환경개선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과메기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산업화 가공단지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붉은대게식품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소재산업 클러스터 조성 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수산식품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·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소재산업단지 조성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왕돌초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주변 해역 비옥화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농어업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융합형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친환경 양식사업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" name="모서리가 둥근 직사각형 36"/>
          <p:cNvSpPr/>
          <p:nvPr/>
        </p:nvSpPr>
        <p:spPr>
          <a:xfrm>
            <a:off x="347804" y="3331342"/>
            <a:ext cx="8472668" cy="576063"/>
          </a:xfrm>
          <a:prstGeom prst="roundRect">
            <a:avLst>
              <a:gd name="adj" fmla="val 27456"/>
            </a:avLst>
          </a:prstGeom>
          <a:solidFill>
            <a:srgbClr val="002060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/>
            <a:endParaRPr lang="ko-KR" altLang="en-US" sz="2400">
              <a:solidFill>
                <a:srgbClr val="FFFFFF"/>
              </a:solidFill>
              <a:effectLst>
                <a:glow rad="101600">
                  <a:srgbClr val="002060">
                    <a:alpha val="60000"/>
                  </a:srgbClr>
                </a:glow>
              </a:effectLst>
              <a:latin typeface="굴림"/>
              <a:ea typeface="굴림"/>
              <a:cs typeface="+mn-cs"/>
            </a:endParaRPr>
          </a:p>
        </p:txBody>
      </p:sp>
      <p:sp>
        <p:nvSpPr>
          <p:cNvPr id="39" name="Rectangle 22"/>
          <p:cNvSpPr>
            <a:spLocks noChangeArrowheads="1"/>
          </p:cNvSpPr>
          <p:nvPr/>
        </p:nvSpPr>
        <p:spPr bwMode="auto">
          <a:xfrm>
            <a:off x="417169" y="3395258"/>
            <a:ext cx="8331295" cy="4128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주   요   전   </a:t>
            </a:r>
            <a:r>
              <a:rPr lang="ko-KR" altLang="en-US" sz="2000" b="1" spc="-150" dirty="0" err="1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략</a:t>
            </a: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   사   업</a:t>
            </a:r>
          </a:p>
        </p:txBody>
      </p:sp>
      <p:sp>
        <p:nvSpPr>
          <p:cNvPr id="10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모서리가 둥근 직사각형 33"/>
          <p:cNvSpPr/>
          <p:nvPr/>
        </p:nvSpPr>
        <p:spPr>
          <a:xfrm>
            <a:off x="323528" y="3179774"/>
            <a:ext cx="8452536" cy="3129546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36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285752" y="652447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spc="0" dirty="0" smtClean="0"/>
              <a:t> </a:t>
            </a:r>
            <a:r>
              <a:rPr lang="ko-KR" altLang="en-US" b="0" spc="0" dirty="0" smtClean="0">
                <a:latin typeface="+mj-ea"/>
                <a:ea typeface="+mj-ea"/>
              </a:rPr>
              <a:t>어업</a:t>
            </a:r>
            <a:r>
              <a:rPr b="0" spc="0" dirty="0" smtClean="0">
                <a:latin typeface="+mj-ea"/>
                <a:ea typeface="+mj-ea"/>
              </a:rPr>
              <a:t>·</a:t>
            </a:r>
            <a:r>
              <a:rPr lang="ko-KR" altLang="en-US" b="0" spc="0" dirty="0" smtClean="0">
                <a:latin typeface="+mj-ea"/>
                <a:ea typeface="+mj-ea"/>
              </a:rPr>
              <a:t>어촌 </a:t>
            </a:r>
            <a:r>
              <a:rPr lang="ko-KR" altLang="en-US" b="0" spc="0" dirty="0">
                <a:latin typeface="+mj-ea"/>
                <a:ea typeface="+mj-ea"/>
              </a:rPr>
              <a:t>발전 기반 강화</a:t>
            </a: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348749"/>
            <a:ext cx="8452536" cy="1000131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378582" y="1351878"/>
            <a:ext cx="8408260" cy="91563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일하고 싶고 살기 좋은 어업</a:t>
            </a:r>
            <a:r>
              <a:rPr lang="en-US" altLang="ko-KR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어촌환경 조성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환경변화에 대응한 수산자원의 체계적 관리 방안 강구 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/>
        </p:nvGraphicFramePr>
        <p:xfrm>
          <a:off x="395536" y="2638310"/>
          <a:ext cx="8352928" cy="3382978"/>
        </p:xfrm>
        <a:graphic>
          <a:graphicData uri="http://schemas.openxmlformats.org/drawingml/2006/table">
            <a:tbl>
              <a:tblPr/>
              <a:tblGrid>
                <a:gridCol w="4141368"/>
                <a:gridCol w="4211560"/>
              </a:tblGrid>
              <a:tr h="66034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주   요   전   </a:t>
                      </a:r>
                      <a:r>
                        <a:rPr lang="ko-KR" altLang="en-US" sz="2000" dirty="0" err="1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략</a:t>
                      </a: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   사   업</a:t>
                      </a: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722638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 인력 및 수산 경영인 육성사업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자율관리어업 육성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어업인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안전망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구축 및 재해보전사업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양식장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휴식년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어업용 기자재 임대사업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휴어보전제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외국인 선원 지원프로그램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 어업 탄소 배출량 감축사업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양식산업 에너지 절감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연근해어업의 구조조정 촉진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수산자원관리 체계 고도화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불법 양식어장 정비사업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그룹 53"/>
          <p:cNvGrpSpPr/>
          <p:nvPr/>
        </p:nvGrpSpPr>
        <p:grpSpPr>
          <a:xfrm>
            <a:off x="323528" y="2636912"/>
            <a:ext cx="8424936" cy="606889"/>
            <a:chOff x="444717" y="1218730"/>
            <a:chExt cx="5207403" cy="571504"/>
          </a:xfrm>
        </p:grpSpPr>
        <p:sp>
          <p:nvSpPr>
            <p:cNvPr id="32" name="모서리가 둥근 직사각형 31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7030A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33" name="Rectangle 22"/>
            <p:cNvSpPr>
              <a:spLocks noChangeArrowheads="1"/>
            </p:cNvSpPr>
            <p:nvPr/>
          </p:nvSpPr>
          <p:spPr bwMode="auto">
            <a:xfrm>
              <a:off x="444717" y="1286540"/>
              <a:ext cx="5149524" cy="43474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주   요   전   </a:t>
              </a:r>
              <a:r>
                <a:rPr lang="ko-KR" altLang="en-US" sz="2000" b="1" spc="-150" dirty="0" err="1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략</a:t>
              </a: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   사   업</a:t>
              </a:r>
            </a:p>
          </p:txBody>
        </p:sp>
      </p:grpSp>
      <p:sp>
        <p:nvSpPr>
          <p:cNvPr id="11" name="슬라이드 번호 개체 틀 8"/>
          <p:cNvSpPr txBox="1">
            <a:spLocks/>
          </p:cNvSpPr>
          <p:nvPr/>
        </p:nvSpPr>
        <p:spPr bwMode="auto">
          <a:xfrm>
            <a:off x="6796118" y="6429396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357158" y="4286256"/>
            <a:ext cx="8452536" cy="2071702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37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866761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i="0" spc="0" dirty="0" smtClean="0">
                <a:solidFill>
                  <a:srgbClr val="002060"/>
                </a:solidFill>
                <a:latin typeface="+mj-ea"/>
                <a:ea typeface="+mj-ea"/>
              </a:rPr>
              <a:t>21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세기 월드수산 글로벌 인재양성 사업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grpSp>
        <p:nvGrpSpPr>
          <p:cNvPr id="2" name="그룹 4"/>
          <p:cNvGrpSpPr/>
          <p:nvPr/>
        </p:nvGrpSpPr>
        <p:grpSpPr>
          <a:xfrm>
            <a:off x="448494" y="1571613"/>
            <a:ext cx="2880320" cy="623892"/>
            <a:chOff x="444717" y="1166342"/>
            <a:chExt cx="5207403" cy="623892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4" name="Rectangle 22"/>
            <p:cNvSpPr>
              <a:spLocks noChangeArrowheads="1"/>
            </p:cNvSpPr>
            <p:nvPr/>
          </p:nvSpPr>
          <p:spPr bwMode="auto">
            <a:xfrm>
              <a:off x="537897" y="1166342"/>
              <a:ext cx="5077504" cy="430887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필요성 및 목적</a:t>
              </a:r>
            </a:p>
          </p:txBody>
        </p:sp>
      </p:grpSp>
      <p:sp>
        <p:nvSpPr>
          <p:cNvPr id="6" name="모서리가 둥근 직사각형 5"/>
          <p:cNvSpPr/>
          <p:nvPr/>
        </p:nvSpPr>
        <p:spPr>
          <a:xfrm>
            <a:off x="348886" y="2112149"/>
            <a:ext cx="8452536" cy="1531165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376486" y="2115279"/>
            <a:ext cx="8481794" cy="13773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어촌의 경쟁력을 제고하기 위해서는 사람에 대한 투자가 급선무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err="1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어촌계를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책임지고 있는 어촌계장을 대상으로 전문성 제고 및 글로벌 리더 구축 및  지원사업</a:t>
            </a:r>
          </a:p>
        </p:txBody>
      </p:sp>
      <p:grpSp>
        <p:nvGrpSpPr>
          <p:cNvPr id="3" name="그룹 7"/>
          <p:cNvGrpSpPr/>
          <p:nvPr/>
        </p:nvGrpSpPr>
        <p:grpSpPr>
          <a:xfrm>
            <a:off x="428596" y="3714752"/>
            <a:ext cx="2876173" cy="571504"/>
            <a:chOff x="444717" y="1218730"/>
            <a:chExt cx="5207403" cy="571504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00660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2" name="Rectangle 22"/>
            <p:cNvSpPr>
              <a:spLocks noChangeArrowheads="1"/>
            </p:cNvSpPr>
            <p:nvPr/>
          </p:nvSpPr>
          <p:spPr bwMode="auto">
            <a:xfrm>
              <a:off x="502607" y="1232756"/>
              <a:ext cx="5077505" cy="43088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사업 개요</a:t>
              </a:r>
            </a:p>
          </p:txBody>
        </p:sp>
      </p:grpSp>
      <p:sp>
        <p:nvSpPr>
          <p:cNvPr id="10" name="Rectangle 27"/>
          <p:cNvSpPr>
            <a:spLocks noChangeArrowheads="1"/>
          </p:cNvSpPr>
          <p:nvPr/>
        </p:nvSpPr>
        <p:spPr bwMode="auto">
          <a:xfrm>
            <a:off x="214282" y="4500570"/>
            <a:ext cx="7988036" cy="145116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30000"/>
              </a:lnSpc>
              <a:spcAft>
                <a:spcPts val="300"/>
              </a:spcAft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주요내용 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지역 교육 및 연구기관과의 네트워크 구축을 통한 전문화 교육 및 연구개발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어촌계장을 중심으로 한 글로벌 리더 양성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성공가능성이 높은 사업에 대한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제목 1"/>
          <p:cNvSpPr txBox="1">
            <a:spLocks/>
          </p:cNvSpPr>
          <p:nvPr/>
        </p:nvSpPr>
        <p:spPr bwMode="black">
          <a:xfrm>
            <a:off x="4105494" y="785794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동해안 수산자원의  발전전략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75" name="슬라이드 번호 개체 틀 27"/>
          <p:cNvSpPr txBox="1">
            <a:spLocks/>
          </p:cNvSpPr>
          <p:nvPr/>
        </p:nvSpPr>
        <p:spPr bwMode="auto">
          <a:xfrm>
            <a:off x="6409184" y="6496050"/>
            <a:ext cx="2133600" cy="264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0" y="3044586"/>
            <a:ext cx="584841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양식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2000232" y="3143248"/>
            <a:ext cx="2357454" cy="7817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      연안오염방지</a:t>
            </a:r>
            <a:endParaRPr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algn="ctr">
              <a:lnSpc>
                <a:spcPct val="140000"/>
              </a:lnSpc>
            </a:pPr>
            <a:r>
              <a:rPr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인력양성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err="1" smtClean="0">
                <a:solidFill>
                  <a:schemeClr val="accent2"/>
                </a:solidFill>
                <a:latin typeface="+mn-ea"/>
                <a:ea typeface="+mn-ea"/>
              </a:rPr>
              <a:t>원스톱체제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양식업의 현대화와 어병용 신개념 백신 개발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600" dirty="0" smtClean="0">
                <a:latin typeface="+mn-ea"/>
                <a:ea typeface="+mn-ea"/>
              </a:rPr>
              <a:t>1,2,3</a:t>
            </a:r>
            <a:r>
              <a:rPr lang="ko-KR" altLang="en-US" sz="1600" dirty="0" smtClean="0">
                <a:latin typeface="+mn-ea"/>
                <a:ea typeface="+mn-ea"/>
              </a:rPr>
              <a:t>차를 통합하는 </a:t>
            </a:r>
            <a:r>
              <a:rPr lang="ko-KR" altLang="en-US" sz="1600" dirty="0" err="1" smtClean="0">
                <a:latin typeface="+mn-ea"/>
                <a:ea typeface="+mn-ea"/>
              </a:rPr>
              <a:t>원스톱</a:t>
            </a:r>
            <a:r>
              <a:rPr lang="ko-KR" altLang="en-US" sz="1600" dirty="0" smtClean="0">
                <a:latin typeface="+mn-ea"/>
                <a:ea typeface="+mn-ea"/>
              </a:rPr>
              <a:t> 체제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글로벌인재양성을 통한 업그레이드 어촌 형성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66889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수산자원증대를 위한 연계오염방지시스템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강력한 리더십과 자치단체간의 상생의 힘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357158" y="1214421"/>
            <a:ext cx="7286676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양식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연안오염방지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인력양성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지방자치단체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err="1" smtClean="0">
                <a:latin typeface="+mn-ea"/>
                <a:ea typeface="+mn-ea"/>
              </a:rPr>
              <a:t>원스톱</a:t>
            </a:r>
            <a:r>
              <a:rPr lang="ko-KR" altLang="en-US" sz="2000" dirty="0" smtClean="0">
                <a:latin typeface="+mn-ea"/>
                <a:ea typeface="+mn-ea"/>
              </a:rPr>
              <a:t> 체제의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확립을 통한 수산자원의 발전 전략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2" name="Rectangle 43"/>
          <p:cNvSpPr>
            <a:spLocks noChangeArrowheads="1"/>
          </p:cNvSpPr>
          <p:nvPr/>
        </p:nvSpPr>
        <p:spPr bwMode="auto">
          <a:xfrm>
            <a:off x="2500298" y="5000636"/>
            <a:ext cx="165417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지방자치단체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3" name="슬라이드 번호 개체 틀 5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     </a:t>
            </a:r>
            <a:endParaRPr lang="ko-KR" altLang="ko-KR" sz="3200" dirty="0"/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71538" y="371475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42976" y="3786190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85852" y="371475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2285984" y="378619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000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581804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40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95536" y="649412"/>
            <a:ext cx="5748100" cy="707886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 발전을 위한 정책제언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8" name="부제목 7"/>
          <p:cNvSpPr>
            <a:spLocks noGrp="1"/>
          </p:cNvSpPr>
          <p:nvPr>
            <p:ph type="subTitle" idx="1"/>
          </p:nvPr>
        </p:nvSpPr>
        <p:spPr>
          <a:xfrm>
            <a:off x="611560" y="1357298"/>
            <a:ext cx="8532440" cy="5143536"/>
          </a:xfrm>
          <a:prstGeom prst="homePlate">
            <a:avLst>
              <a:gd name="adj" fmla="val 0"/>
            </a:avLst>
          </a:prstGeom>
          <a:solidFill>
            <a:schemeClr val="accent1">
              <a:lumMod val="75000"/>
              <a:alpha val="50000"/>
            </a:schemeClr>
          </a:solidFill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dirty="0" smtClean="0">
                <a:solidFill>
                  <a:srgbClr val="C00000"/>
                </a:solidFill>
              </a:rPr>
              <a:t>동해안 </a:t>
            </a:r>
            <a:r>
              <a:rPr lang="ko-KR" altLang="en-US" dirty="0" smtClean="0">
                <a:solidFill>
                  <a:srgbClr val="C00000"/>
                </a:solidFill>
              </a:rPr>
              <a:t>수산자원  연계</a:t>
            </a:r>
            <a:r>
              <a:rPr lang="ko-KR" altLang="en-US" dirty="0" smtClean="0">
                <a:solidFill>
                  <a:srgbClr val="C00000"/>
                </a:solidFill>
                <a:latin typeface="바탕"/>
                <a:ea typeface="바탕"/>
              </a:rPr>
              <a:t>∙</a:t>
            </a:r>
            <a:r>
              <a:rPr lang="ko-KR" altLang="en-US" dirty="0" smtClean="0">
                <a:solidFill>
                  <a:srgbClr val="C00000"/>
                </a:solidFill>
              </a:rPr>
              <a:t>협력 발전 방안</a:t>
            </a:r>
            <a:endParaRPr lang="en-US" altLang="ko-KR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체계적인 자원 회복 및 관리 방안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지역별로  연안오염 환경 조사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지역별 수산물 생산 클러스터 사업개발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       -</a:t>
            </a:r>
            <a:r>
              <a:rPr lang="ko-KR" altLang="en-US" dirty="0" smtClean="0"/>
              <a:t>미래성장동력인 양식산업의 체계적 연구개발</a:t>
            </a:r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수산물 </a:t>
            </a:r>
            <a:r>
              <a:rPr lang="ko-KR" altLang="en-US" dirty="0" smtClean="0">
                <a:solidFill>
                  <a:srgbClr val="FF0000"/>
                </a:solidFill>
              </a:rPr>
              <a:t>유통 구조 </a:t>
            </a:r>
            <a:r>
              <a:rPr lang="ko-KR" altLang="en-US" dirty="0" smtClean="0">
                <a:solidFill>
                  <a:srgbClr val="FF0000"/>
                </a:solidFill>
              </a:rPr>
              <a:t>개선을 위한 연계협력 방안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</a:t>
            </a:r>
            <a:r>
              <a:rPr lang="ko-KR" altLang="en-US" dirty="0" err="1" smtClean="0"/>
              <a:t>이력제</a:t>
            </a:r>
            <a:r>
              <a:rPr lang="ko-KR" altLang="en-US" dirty="0" smtClean="0"/>
              <a:t> 실시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</a:t>
            </a:r>
            <a:r>
              <a:rPr lang="ko-KR" altLang="en-US" dirty="0" smtClean="0"/>
              <a:t> 동해안 수산물의 생산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가공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유통의 </a:t>
            </a:r>
            <a:r>
              <a:rPr lang="ko-KR" altLang="en-US" dirty="0" err="1" smtClean="0"/>
              <a:t>원스톱</a:t>
            </a:r>
            <a:r>
              <a:rPr lang="ko-KR" altLang="en-US" dirty="0" smtClean="0"/>
              <a:t> 체제</a:t>
            </a:r>
            <a:r>
              <a:rPr lang="en-US" altLang="ko-KR" dirty="0" smtClean="0"/>
              <a:t>(</a:t>
            </a:r>
            <a:r>
              <a:rPr lang="ko-KR" altLang="en-US" dirty="0" smtClean="0"/>
              <a:t>국내외</a:t>
            </a:r>
            <a:r>
              <a:rPr lang="en-US" altLang="ko-KR" dirty="0" smtClean="0"/>
              <a:t>)</a:t>
            </a: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종합브랜드 개발 </a:t>
            </a:r>
            <a:r>
              <a:rPr lang="en-US" altLang="ko-KR" dirty="0" smtClean="0"/>
              <a:t>(</a:t>
            </a:r>
            <a:r>
              <a:rPr lang="ko-KR" altLang="en-US" dirty="0" smtClean="0"/>
              <a:t>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대게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붉은대게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오징어</a:t>
            </a:r>
            <a:r>
              <a:rPr lang="en-US" altLang="ko-KR" dirty="0" smtClean="0"/>
              <a:t>)</a:t>
            </a:r>
            <a:endParaRPr lang="ko-KR" altLang="en-US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동해안 관광과 수산물의 융합 </a:t>
            </a:r>
            <a:r>
              <a:rPr lang="ko-KR" altLang="en-US" dirty="0" err="1" smtClean="0"/>
              <a:t>마켓팅</a:t>
            </a:r>
            <a:r>
              <a:rPr lang="ko-KR" altLang="en-US" dirty="0" smtClean="0"/>
              <a:t> 전략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96118" y="6524650"/>
            <a:ext cx="2133600" cy="476250"/>
          </a:xfrm>
        </p:spPr>
        <p:txBody>
          <a:bodyPr/>
          <a:lstStyle/>
          <a:p>
            <a:fld id="{1450CDF6-1AD0-4B1B-971E-3364270020CA}" type="slidenum">
              <a:rPr lang="en-US" altLang="ko-KR" smtClean="0"/>
              <a:pPr/>
              <a:t>41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p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863"/>
            <a:ext cx="9144000" cy="6900863"/>
          </a:xfrm>
          <a:prstGeom prst="rect">
            <a:avLst/>
          </a:prstGeom>
          <a:noFill/>
        </p:spPr>
      </p:pic>
      <p:pic>
        <p:nvPicPr>
          <p:cNvPr id="12" name="Picture 6" descr="bird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32138" cy="2524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4" descr="bird_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0"/>
            <a:ext cx="2376488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0" descr="Landscape06ff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76672"/>
            <a:ext cx="12763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835696" y="2708920"/>
            <a:ext cx="57606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경북 </a:t>
            </a:r>
            <a:r>
              <a:rPr kumimoji="1" lang="ko-KR" altLang="en-US" sz="3600" b="1" i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동해안권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연계협력을 통하여 경북수산업의 발전을 기대해 봅니다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ko-KR" sz="3600" b="1" i="1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감사합니다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</a:t>
            </a:r>
            <a:endParaRPr kumimoji="1" lang="en-US" altLang="ko-KR" sz="3600" b="1" i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쿨디자인(www.coolde.co.kr) PPT 템플릿">
  <a:themeElements>
    <a:clrScheme name="쿨디자인(www.coolde.co.kr) PPT 템플릿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쿨디자인(www.coolde.co.kr) PPT 템플릿">
      <a:majorFont>
        <a:latin typeface="Arial"/>
        <a:ea typeface="HY헤드라인M"/>
        <a:cs typeface=""/>
      </a:majorFont>
      <a:minorFont>
        <a:latin typeface="Arial"/>
        <a:ea typeface="HY견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쿨디자인(www.coolde.co.kr) PPT 템플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쿨디자인(www.coolde.co.kr) PPT 템플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쿨디자인 파포 아이템</Template>
  <TotalTime>10267</TotalTime>
  <Words>2882</Words>
  <Application>Microsoft Office PowerPoint</Application>
  <PresentationFormat>화면 슬라이드 쇼(4:3)</PresentationFormat>
  <Paragraphs>629</Paragraphs>
  <Slides>42</Slides>
  <Notes>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43" baseType="lpstr">
      <vt:lpstr>쿨디자인(www.coolde.co.kr) PPT 템플릿</vt:lpstr>
      <vt:lpstr>슬라이드 1</vt:lpstr>
      <vt:lpstr>목          차</vt:lpstr>
      <vt:lpstr>슬라이드 3</vt:lpstr>
      <vt:lpstr>연계∙협력을 통한 연구의 필요성 </vt:lpstr>
      <vt:lpstr>슬라이드 5</vt:lpstr>
      <vt:lpstr>슬라이드 6</vt:lpstr>
      <vt:lpstr>중앙정부의 정책동향 - 수산</vt:lpstr>
      <vt:lpstr>중앙정부의 정책동향 - 해양</vt:lpstr>
      <vt:lpstr>경상북도의 해양수산 정책동향</vt:lpstr>
      <vt:lpstr>경상북도의 해양수산 정책동향</vt:lpstr>
      <vt:lpstr>경북 동해안 해양산업의 현주소</vt:lpstr>
      <vt:lpstr>경북 동해안 수산업의 과거</vt:lpstr>
      <vt:lpstr>    </vt:lpstr>
      <vt:lpstr>슬라이드 14</vt:lpstr>
      <vt:lpstr>웰빙식품 수산물의 전 세계적 현황 </vt:lpstr>
      <vt:lpstr>수산양식업은 미래 성장동력</vt:lpstr>
      <vt:lpstr>할랄 박사와의 대담 (2011년 2월)</vt:lpstr>
      <vt:lpstr>정부의 강력한 수산양식업 발전 의지</vt:lpstr>
      <vt:lpstr>수산양식업 발전의 결정적 문제점</vt:lpstr>
      <vt:lpstr>슬라이드 20</vt:lpstr>
      <vt:lpstr>슬라이드 21</vt:lpstr>
      <vt:lpstr>슬라이드 22</vt:lpstr>
      <vt:lpstr> 대게 자원의 연계∙협력적 관리방안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 동해안 수산물의 유통 경로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 동해안 수산물의  명품화전략</vt:lpstr>
      <vt:lpstr> 동해안 수산자원의  발전전략</vt:lpstr>
      <vt:lpstr>         </vt:lpstr>
      <vt:lpstr> 연계∙협력 발전을 위한 정책제언</vt:lpstr>
      <vt:lpstr>슬라이드 42</vt:lpstr>
    </vt:vector>
  </TitlesOfParts>
  <Company>쿨디자인 (www.coolde.co.kr)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쿨디자인 PPT 템플릿</dc:title>
  <dc:creator>이상훈 (fleeman@coolde.co.kr)</dc:creator>
  <dc:description>Copyright (c) cooldesign All Rights Reserved._x000d_
이 문서의 저작권은 쿨디자인에 있습니다. _x000d_
쿨디자인의 허가없이 상업적으로 이용하거나, 재배포는 불법입니다.</dc:description>
  <cp:lastModifiedBy>user</cp:lastModifiedBy>
  <cp:revision>2265</cp:revision>
  <dcterms:created xsi:type="dcterms:W3CDTF">2004-03-19T00:51:02Z</dcterms:created>
  <dcterms:modified xsi:type="dcterms:W3CDTF">2012-03-06T01:15:59Z</dcterms:modified>
</cp:coreProperties>
</file>